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94"/>
  </p:notesMasterIdLst>
  <p:sldIdLst>
    <p:sldId id="469" r:id="rId2"/>
    <p:sldId id="497" r:id="rId3"/>
    <p:sldId id="487" r:id="rId4"/>
    <p:sldId id="488" r:id="rId5"/>
    <p:sldId id="477" r:id="rId6"/>
    <p:sldId id="490" r:id="rId7"/>
    <p:sldId id="491" r:id="rId8"/>
    <p:sldId id="478" r:id="rId9"/>
    <p:sldId id="479" r:id="rId10"/>
    <p:sldId id="480" r:id="rId11"/>
    <p:sldId id="481" r:id="rId12"/>
    <p:sldId id="482" r:id="rId13"/>
    <p:sldId id="484" r:id="rId14"/>
    <p:sldId id="485" r:id="rId15"/>
    <p:sldId id="384" r:id="rId16"/>
    <p:sldId id="489" r:id="rId17"/>
    <p:sldId id="386" r:id="rId18"/>
    <p:sldId id="387" r:id="rId19"/>
    <p:sldId id="388" r:id="rId20"/>
    <p:sldId id="389" r:id="rId21"/>
    <p:sldId id="390" r:id="rId22"/>
    <p:sldId id="391" r:id="rId23"/>
    <p:sldId id="392" r:id="rId24"/>
    <p:sldId id="393" r:id="rId25"/>
    <p:sldId id="394" r:id="rId26"/>
    <p:sldId id="395" r:id="rId27"/>
    <p:sldId id="396" r:id="rId28"/>
    <p:sldId id="486" r:id="rId29"/>
    <p:sldId id="397" r:id="rId30"/>
    <p:sldId id="398" r:id="rId31"/>
    <p:sldId id="399" r:id="rId32"/>
    <p:sldId id="492" r:id="rId33"/>
    <p:sldId id="494" r:id="rId34"/>
    <p:sldId id="495" r:id="rId35"/>
    <p:sldId id="400" r:id="rId36"/>
    <p:sldId id="401" r:id="rId37"/>
    <p:sldId id="402" r:id="rId38"/>
    <p:sldId id="403" r:id="rId39"/>
    <p:sldId id="404" r:id="rId40"/>
    <p:sldId id="405" r:id="rId41"/>
    <p:sldId id="406" r:id="rId42"/>
    <p:sldId id="407" r:id="rId43"/>
    <p:sldId id="408" r:id="rId44"/>
    <p:sldId id="409" r:id="rId45"/>
    <p:sldId id="410" r:id="rId46"/>
    <p:sldId id="411" r:id="rId47"/>
    <p:sldId id="412" r:id="rId48"/>
    <p:sldId id="413" r:id="rId49"/>
    <p:sldId id="414" r:id="rId50"/>
    <p:sldId id="415" r:id="rId51"/>
    <p:sldId id="416" r:id="rId52"/>
    <p:sldId id="417" r:id="rId53"/>
    <p:sldId id="418" r:id="rId54"/>
    <p:sldId id="419" r:id="rId55"/>
    <p:sldId id="420" r:id="rId56"/>
    <p:sldId id="421" r:id="rId57"/>
    <p:sldId id="422" r:id="rId58"/>
    <p:sldId id="423" r:id="rId59"/>
    <p:sldId id="424" r:id="rId60"/>
    <p:sldId id="425" r:id="rId61"/>
    <p:sldId id="426" r:id="rId62"/>
    <p:sldId id="427" r:id="rId63"/>
    <p:sldId id="428" r:id="rId64"/>
    <p:sldId id="429" r:id="rId65"/>
    <p:sldId id="430" r:id="rId66"/>
    <p:sldId id="431" r:id="rId67"/>
    <p:sldId id="432" r:id="rId68"/>
    <p:sldId id="433" r:id="rId69"/>
    <p:sldId id="434" r:id="rId70"/>
    <p:sldId id="435" r:id="rId71"/>
    <p:sldId id="436" r:id="rId72"/>
    <p:sldId id="437" r:id="rId73"/>
    <p:sldId id="496" r:id="rId74"/>
    <p:sldId id="438" r:id="rId75"/>
    <p:sldId id="439" r:id="rId76"/>
    <p:sldId id="440" r:id="rId77"/>
    <p:sldId id="441" r:id="rId78"/>
    <p:sldId id="442" r:id="rId79"/>
    <p:sldId id="443" r:id="rId80"/>
    <p:sldId id="444" r:id="rId81"/>
    <p:sldId id="468" r:id="rId82"/>
    <p:sldId id="445" r:id="rId83"/>
    <p:sldId id="498" r:id="rId84"/>
    <p:sldId id="451" r:id="rId85"/>
    <p:sldId id="452" r:id="rId86"/>
    <p:sldId id="453" r:id="rId87"/>
    <p:sldId id="454" r:id="rId88"/>
    <p:sldId id="455" r:id="rId89"/>
    <p:sldId id="456" r:id="rId90"/>
    <p:sldId id="457" r:id="rId91"/>
    <p:sldId id="460" r:id="rId92"/>
    <p:sldId id="466" r:id="rId93"/>
  </p:sldIdLst>
  <p:sldSz cx="12192000" cy="6858000"/>
  <p:notesSz cx="6858000" cy="9144000"/>
  <p:embeddedFontLst>
    <p:embeddedFont>
      <p:font typeface="Calibri" panose="020F0502020204030204" pitchFamily="34" charset="0"/>
      <p:regular r:id="rId95"/>
      <p:bold r:id="rId96"/>
      <p:italic r:id="rId97"/>
      <p:boldItalic r:id="rId98"/>
    </p:embeddedFont>
    <p:embeddedFont>
      <p:font typeface="Calibri Light" panose="020F0302020204030204" pitchFamily="34" charset="0"/>
      <p:regular r:id="rId99"/>
      <p:italic r:id="rId100"/>
    </p:embeddedFont>
    <p:embeddedFont>
      <p:font typeface="Cambria Math" panose="02040503050406030204" pitchFamily="18" charset="0"/>
      <p:regular r:id="rId101"/>
    </p:embeddedFont>
    <p:embeddedFont>
      <p:font typeface="Consolas" panose="020B0609020204030204" pitchFamily="49" charset="0"/>
      <p:regular r:id="rId102"/>
      <p:bold r:id="rId103"/>
      <p:italic r:id="rId104"/>
      <p:boldItalic r:id="rId105"/>
    </p:embeddedFont>
    <p:embeddedFont>
      <p:font typeface="Mangal" panose="02040503050203030202" pitchFamily="18" charset="0"/>
      <p:regular r:id="rId106"/>
      <p:bold r:id="rId10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4CFB"/>
    <a:srgbClr val="FF0002"/>
    <a:srgbClr val="F4B183"/>
    <a:srgbClr val="D589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840" autoAdjust="0"/>
    <p:restoredTop sz="94660"/>
  </p:normalViewPr>
  <p:slideViewPr>
    <p:cSldViewPr snapToGrid="0">
      <p:cViewPr varScale="1">
        <p:scale>
          <a:sx n="76" d="100"/>
          <a:sy n="76" d="100"/>
        </p:scale>
        <p:origin x="60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font" Target="fonts/font13.fntdata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font" Target="fonts/font8.fntdata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font" Target="fonts/font1.fntdata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font" Target="fonts/font9.fntdata"/><Relationship Id="rId108" Type="http://schemas.openxmlformats.org/officeDocument/2006/relationships/presProps" Target="pres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font" Target="fonts/font12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notesMaster" Target="notesMasters/notesMaster1.xml"/><Relationship Id="rId99" Type="http://schemas.openxmlformats.org/officeDocument/2006/relationships/font" Target="fonts/font5.fntdata"/><Relationship Id="rId10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viewProps" Target="viewProp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font" Target="fonts/font3.fntdata"/><Relationship Id="rId104" Type="http://schemas.openxmlformats.org/officeDocument/2006/relationships/font" Target="fonts/font10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font" Target="fonts/font6.fntdata"/><Relationship Id="rId105" Type="http://schemas.openxmlformats.org/officeDocument/2006/relationships/font" Target="fonts/font11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font" Target="fonts/font4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0F28F4-71EE-D04E-A954-1F3FC6FED600}" type="datetimeFigureOut">
              <a:rPr lang="en-US" smtClean="0"/>
              <a:t>9/23/2019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9C5700-AC99-7B49-AFBB-2DA8123837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7957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C5700-AC99-7B49-AFBB-2DA81238371B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2458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19C61E-DB18-4B33-8CA1-D6EDB0C104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09E02EA-4815-4526-823D-37689A02E4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4E089D-6363-4C36-97E4-44023FFEFC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C6AC3-D789-4A9F-AA29-0363E2BEA8D9}" type="datetimeFigureOut">
              <a:rPr lang="en-US" smtClean="0"/>
              <a:t>9/23/2019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A848B3-BB8B-46A9-AA2E-AD5149BE89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9719DD-F09D-4061-B936-02D011A9A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79F53-9B50-452F-ADCA-F6DB69CD24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9763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F32D1A-252A-4119-94C9-AE0BA64AC9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35DEE7F-52B6-4535-8E11-1C7346E895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2B3C69-D262-4EEE-BF3D-55C2A8E9AA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C6AC3-D789-4A9F-AA29-0363E2BEA8D9}" type="datetimeFigureOut">
              <a:rPr lang="en-US" smtClean="0"/>
              <a:t>9/23/2019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1639B3-B103-434A-A583-3F0ACC8E97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AB0E66-CE14-4A7F-8B49-6B7C264545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79F53-9B50-452F-ADCA-F6DB69CD24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7011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E847BA3-7C1D-493E-A2EB-544418ED56A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2D1043-84E4-4ED3-9693-CF28F0AC0F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409214-9F96-4651-8BC4-A310273721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C6AC3-D789-4A9F-AA29-0363E2BEA8D9}" type="datetimeFigureOut">
              <a:rPr lang="en-US" smtClean="0"/>
              <a:t>9/23/2019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5829F-2465-4A0A-98EF-CCF8120174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B19FE7-E6CE-499D-9ADB-664C544F66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79F53-9B50-452F-ADCA-F6DB69CD24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3571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8B3E21-A0D3-46B1-BA47-9D741CA9D9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47B3E2-0440-4E93-8D19-BAAA5CD472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46BB02-EAC8-4175-8AD3-D7E878BD6D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C6AC3-D789-4A9F-AA29-0363E2BEA8D9}" type="datetimeFigureOut">
              <a:rPr lang="en-US" smtClean="0"/>
              <a:t>9/23/2019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1DF9EC-B1E2-45D6-BC53-5FFEE551D1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50CA0E-16BA-4C7D-8026-6029615100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79F53-9B50-452F-ADCA-F6DB69CD24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172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17CB2-1463-468F-8418-5DF4B3ED7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C766AA-2AB3-4DCD-8433-D9B7147C90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7E999E-6455-4BEF-8284-BF7E2498E4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C6AC3-D789-4A9F-AA29-0363E2BEA8D9}" type="datetimeFigureOut">
              <a:rPr lang="en-US" smtClean="0"/>
              <a:t>9/23/2019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448257-1AE6-4315-ADFF-E9EBEFCCD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5B1195-E568-4DA8-A95F-6DA7BA8F44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79F53-9B50-452F-ADCA-F6DB69CD24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3619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82C3E4-3FAC-4413-AC4A-1D370B687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2074F3-7E84-4539-B8B7-B35CED136E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9D7619-BC1C-4B08-8915-E4F77DB858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EAFA98-14C4-47CB-B15A-EBF3693695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C6AC3-D789-4A9F-AA29-0363E2BEA8D9}" type="datetimeFigureOut">
              <a:rPr lang="en-US" smtClean="0"/>
              <a:t>9/23/2019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46D087-0819-4B4B-96A6-657B26F21F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9AFE83-819D-4F04-A832-80DE97A337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79F53-9B50-452F-ADCA-F6DB69CD24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9721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1E967F-0D49-40A0-BF92-64EC5DA68A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3C18C7-C37F-473E-8B2C-2E34399B1B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AF0B9B-A859-4A12-8866-07584FB17A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40A7555-F6F7-42ED-8443-10729C0770D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E42AABC-1F0E-4FBD-AB18-FF82FA82E1B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413E5A5-121C-44F6-BC50-8DE7E7AEEE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C6AC3-D789-4A9F-AA29-0363E2BEA8D9}" type="datetimeFigureOut">
              <a:rPr lang="en-US" smtClean="0"/>
              <a:t>9/23/2019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BC02B44-1DC1-412B-8B0D-B6BEA93D1C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FEB8AE5-92AB-42ED-B5DB-A23EC071D6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79F53-9B50-452F-ADCA-F6DB69CD24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6851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D2C3E3-FF4F-49DB-9C1C-C3B66BF3C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DA0D60D-95AB-4627-B13B-9D445D2EF9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C6AC3-D789-4A9F-AA29-0363E2BEA8D9}" type="datetimeFigureOut">
              <a:rPr lang="en-US" smtClean="0"/>
              <a:t>9/23/2019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C96186-03E6-4FD2-B91E-0891F8D57A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0A685B-5CF9-47B9-9D8B-16FA4E831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79F53-9B50-452F-ADCA-F6DB69CD24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0451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9490D60-9C51-40C5-BDA8-82ABA963F0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C6AC3-D789-4A9F-AA29-0363E2BEA8D9}" type="datetimeFigureOut">
              <a:rPr lang="en-US" smtClean="0"/>
              <a:t>9/23/2019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D4FCDC1-8B24-4DA8-B1A7-8909A1E134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0C4220-3C20-4944-9D45-1B0CA5F11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79F53-9B50-452F-ADCA-F6DB69CD24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0747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934C6-70B3-4F77-AEEE-B6F86963B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9EF489-36A3-4164-A3CE-5D904DC7EB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8D640B-75AF-41C5-9019-D10CF30609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12E7B2-8416-4587-A079-7417881C03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C6AC3-D789-4A9F-AA29-0363E2BEA8D9}" type="datetimeFigureOut">
              <a:rPr lang="en-US" smtClean="0"/>
              <a:t>9/23/2019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84BB14-FCB5-4CC6-BE0E-195F9F6961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3C6009-3570-4769-97F3-512967AACD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79F53-9B50-452F-ADCA-F6DB69CD24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95384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CDB94A-2968-4E06-9AA2-015F8DCD47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791F67A-10BD-4923-8319-2C0B7534F0B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4FBD6B-61FB-4E02-9547-B6160383ED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806C56-EFB8-45F0-BFED-AEA2AFA865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C6AC3-D789-4A9F-AA29-0363E2BEA8D9}" type="datetimeFigureOut">
              <a:rPr lang="en-US" smtClean="0"/>
              <a:t>9/23/2019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2330F0-C87B-44CA-96B9-69C1951D1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1B58E5-52E5-4FFB-907F-CB2E68811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79F53-9B50-452F-ADCA-F6DB69CD24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312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D30804D-3150-41BC-B99E-649F2EB64C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A66117-2275-4D07-BD0F-99B5E62B06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C69369-33FE-4BD4-9E14-AC0DE1D5C5A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0C6AC3-D789-4A9F-AA29-0363E2BEA8D9}" type="datetimeFigureOut">
              <a:rPr lang="en-US" smtClean="0"/>
              <a:t>9/23/2019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4FDF0D-3469-49E7-8C0F-2395D11E20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D51185-C856-4B9A-AEFB-C87A4E5680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B79F53-9B50-452F-ADCA-F6DB69CD24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4104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Left-leaning_red%E2%80%93black_tree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2739E7-8539-4BCE-9C08-5DD7AFD441F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Red</a:t>
            </a:r>
            <a:r>
              <a:rPr lang="en-US" dirty="0"/>
              <a:t>-Black Trees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48942B3-5AC1-4BD9-8B26-C7B5F062D07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CMSC 420</a:t>
            </a:r>
          </a:p>
        </p:txBody>
      </p:sp>
    </p:spTree>
    <p:extLst>
      <p:ext uri="{BB962C8B-B14F-4D97-AF65-F5344CB8AC3E}">
        <p14:creationId xmlns:p14="http://schemas.microsoft.com/office/powerpoint/2010/main" val="4036168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pPr algn="ctr"/>
            <a:r>
              <a:rPr lang="en-US" dirty="0"/>
              <a:t>Representation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78DD8AD-150E-4F64-827F-60E0B7EA0CD1}"/>
              </a:ext>
            </a:extLst>
          </p:cNvPr>
          <p:cNvCxnSpPr>
            <a:cxnSpLocks/>
          </p:cNvCxnSpPr>
          <p:nvPr/>
        </p:nvCxnSpPr>
        <p:spPr>
          <a:xfrm flipH="1">
            <a:off x="738580" y="2950184"/>
            <a:ext cx="896091" cy="12661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: Rounded Corners 4">
            <a:extLst>
              <a:ext uri="{FF2B5EF4-FFF2-40B4-BE49-F238E27FC236}">
                <a16:creationId xmlns:a16="http://schemas.microsoft.com/office/drawing/2014/main" id="{B6BE89B5-980C-448A-B9E6-ACDA970EA0A7}"/>
              </a:ext>
            </a:extLst>
          </p:cNvPr>
          <p:cNvSpPr/>
          <p:nvPr/>
        </p:nvSpPr>
        <p:spPr>
          <a:xfrm>
            <a:off x="262334" y="4269221"/>
            <a:ext cx="626531" cy="57573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7" name="Rectangle: Rounded Corners 5">
            <a:extLst>
              <a:ext uri="{FF2B5EF4-FFF2-40B4-BE49-F238E27FC236}">
                <a16:creationId xmlns:a16="http://schemas.microsoft.com/office/drawing/2014/main" id="{B1C782A1-D509-4862-91D5-D12E8FD61563}"/>
              </a:ext>
            </a:extLst>
          </p:cNvPr>
          <p:cNvSpPr/>
          <p:nvPr/>
        </p:nvSpPr>
        <p:spPr>
          <a:xfrm>
            <a:off x="1466410" y="4269221"/>
            <a:ext cx="861483" cy="57573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20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A259CEC-FBAB-4CC4-AB74-078251B865B0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1897152" y="2950184"/>
            <a:ext cx="173962" cy="13190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4EE20695-8F78-4BBA-90E2-F5A65A983368}"/>
              </a:ext>
            </a:extLst>
          </p:cNvPr>
          <p:cNvSpPr/>
          <p:nvPr/>
        </p:nvSpPr>
        <p:spPr>
          <a:xfrm>
            <a:off x="2779709" y="4206223"/>
            <a:ext cx="1479868" cy="57573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32, 39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113F1B8-A47C-4ACC-B614-F5BC0B352854}"/>
              </a:ext>
            </a:extLst>
          </p:cNvPr>
          <p:cNvCxnSpPr>
            <a:cxnSpLocks/>
            <a:endCxn id="9" idx="0"/>
          </p:cNvCxnSpPr>
          <p:nvPr/>
        </p:nvCxnSpPr>
        <p:spPr>
          <a:xfrm>
            <a:off x="2327893" y="2950184"/>
            <a:ext cx="1191750" cy="12560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: Rounded Corners 12">
            <a:extLst>
              <a:ext uri="{FF2B5EF4-FFF2-40B4-BE49-F238E27FC236}">
                <a16:creationId xmlns:a16="http://schemas.microsoft.com/office/drawing/2014/main" id="{ABDA5997-B36F-4469-955F-8722586E65A8}"/>
              </a:ext>
            </a:extLst>
          </p:cNvPr>
          <p:cNvSpPr/>
          <p:nvPr/>
        </p:nvSpPr>
        <p:spPr>
          <a:xfrm>
            <a:off x="7808902" y="2204557"/>
            <a:ext cx="1057851" cy="57573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15, 30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333970" y="1552494"/>
            <a:ext cx="144573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>
                <a:solidFill>
                  <a:schemeClr val="accent2"/>
                </a:solidFill>
              </a:rPr>
              <a:t>2-3 Tree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8570076" y="1444466"/>
            <a:ext cx="23680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>
                <a:solidFill>
                  <a:schemeClr val="accent2"/>
                </a:solidFill>
              </a:rPr>
              <a:t>Red-Black Tree</a:t>
            </a:r>
          </a:p>
        </p:txBody>
      </p:sp>
      <p:sp>
        <p:nvSpPr>
          <p:cNvPr id="17" name="Oval 16"/>
          <p:cNvSpPr/>
          <p:nvPr/>
        </p:nvSpPr>
        <p:spPr>
          <a:xfrm>
            <a:off x="6656907" y="4269966"/>
            <a:ext cx="614585" cy="44824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21" name="Oval 20"/>
          <p:cNvSpPr/>
          <p:nvPr/>
        </p:nvSpPr>
        <p:spPr>
          <a:xfrm>
            <a:off x="7799663" y="4206223"/>
            <a:ext cx="614585" cy="44824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20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519642" y="3005351"/>
            <a:ext cx="37972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Pointers transferred as </a:t>
            </a:r>
            <a:r>
              <a:rPr lang="en-US" b="1"/>
              <a:t>black</a:t>
            </a:r>
            <a:r>
              <a:rPr lang="en-US"/>
              <a:t> </a:t>
            </a:r>
            <a:r>
              <a:rPr lang="en-US">
                <a:solidFill>
                  <a:schemeClr val="accent6"/>
                </a:solidFill>
              </a:rPr>
              <a:t>pointers!</a:t>
            </a:r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3" name="Oval 2"/>
          <p:cNvSpPr/>
          <p:nvPr/>
        </p:nvSpPr>
        <p:spPr>
          <a:xfrm>
            <a:off x="262335" y="3032567"/>
            <a:ext cx="3395266" cy="879676"/>
          </a:xfrm>
          <a:prstGeom prst="ellipse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>
            <a:stCxn id="3" idx="6"/>
          </p:cNvCxnSpPr>
          <p:nvPr/>
        </p:nvCxnSpPr>
        <p:spPr>
          <a:xfrm flipV="1">
            <a:off x="3657601" y="3437681"/>
            <a:ext cx="3275634" cy="34724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78DD8AD-150E-4F64-827F-60E0B7EA0CD1}"/>
              </a:ext>
            </a:extLst>
          </p:cNvPr>
          <p:cNvCxnSpPr>
            <a:cxnSpLocks/>
            <a:endCxn id="17" idx="0"/>
          </p:cNvCxnSpPr>
          <p:nvPr/>
        </p:nvCxnSpPr>
        <p:spPr>
          <a:xfrm flipH="1">
            <a:off x="6964200" y="2876929"/>
            <a:ext cx="864373" cy="13930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A259CEC-FBAB-4CC4-AB74-078251B865B0}"/>
              </a:ext>
            </a:extLst>
          </p:cNvPr>
          <p:cNvCxnSpPr>
            <a:cxnSpLocks/>
          </p:cNvCxnSpPr>
          <p:nvPr/>
        </p:nvCxnSpPr>
        <p:spPr>
          <a:xfrm flipH="1">
            <a:off x="8091053" y="2876929"/>
            <a:ext cx="173962" cy="13190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113F1B8-A47C-4ACC-B614-F5BC0B352854}"/>
              </a:ext>
            </a:extLst>
          </p:cNvPr>
          <p:cNvCxnSpPr>
            <a:cxnSpLocks/>
          </p:cNvCxnSpPr>
          <p:nvPr/>
        </p:nvCxnSpPr>
        <p:spPr>
          <a:xfrm>
            <a:off x="9039180" y="2905203"/>
            <a:ext cx="1191750" cy="12560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: Rounded Corners 12">
            <a:extLst>
              <a:ext uri="{FF2B5EF4-FFF2-40B4-BE49-F238E27FC236}">
                <a16:creationId xmlns:a16="http://schemas.microsoft.com/office/drawing/2014/main" id="{CFF8873E-42AB-DE4A-BB47-D26220363007}"/>
              </a:ext>
            </a:extLst>
          </p:cNvPr>
          <p:cNvSpPr/>
          <p:nvPr/>
        </p:nvSpPr>
        <p:spPr>
          <a:xfrm>
            <a:off x="1694588" y="2526850"/>
            <a:ext cx="1057851" cy="57573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15, 30</a:t>
            </a:r>
          </a:p>
        </p:txBody>
      </p:sp>
      <p:sp>
        <p:nvSpPr>
          <p:cNvPr id="27" name="Rectangle: Rounded Corners 8">
            <a:extLst>
              <a:ext uri="{FF2B5EF4-FFF2-40B4-BE49-F238E27FC236}">
                <a16:creationId xmlns:a16="http://schemas.microsoft.com/office/drawing/2014/main" id="{2924BCAA-F9E6-FF40-AC07-3AFC3893EFAD}"/>
              </a:ext>
            </a:extLst>
          </p:cNvPr>
          <p:cNvSpPr/>
          <p:nvPr/>
        </p:nvSpPr>
        <p:spPr>
          <a:xfrm>
            <a:off x="9091216" y="4206223"/>
            <a:ext cx="1479868" cy="57573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32, 39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59719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pPr algn="ctr"/>
            <a:r>
              <a:rPr lang="en-US" dirty="0"/>
              <a:t>Representation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78DD8AD-150E-4F64-827F-60E0B7EA0CD1}"/>
              </a:ext>
            </a:extLst>
          </p:cNvPr>
          <p:cNvCxnSpPr>
            <a:cxnSpLocks/>
          </p:cNvCxnSpPr>
          <p:nvPr/>
        </p:nvCxnSpPr>
        <p:spPr>
          <a:xfrm flipH="1">
            <a:off x="738580" y="2950184"/>
            <a:ext cx="896091" cy="12661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: Rounded Corners 4">
            <a:extLst>
              <a:ext uri="{FF2B5EF4-FFF2-40B4-BE49-F238E27FC236}">
                <a16:creationId xmlns:a16="http://schemas.microsoft.com/office/drawing/2014/main" id="{B6BE89B5-980C-448A-B9E6-ACDA970EA0A7}"/>
              </a:ext>
            </a:extLst>
          </p:cNvPr>
          <p:cNvSpPr/>
          <p:nvPr/>
        </p:nvSpPr>
        <p:spPr>
          <a:xfrm>
            <a:off x="262334" y="4269221"/>
            <a:ext cx="626531" cy="57573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7" name="Rectangle: Rounded Corners 5">
            <a:extLst>
              <a:ext uri="{FF2B5EF4-FFF2-40B4-BE49-F238E27FC236}">
                <a16:creationId xmlns:a16="http://schemas.microsoft.com/office/drawing/2014/main" id="{B1C782A1-D509-4862-91D5-D12E8FD61563}"/>
              </a:ext>
            </a:extLst>
          </p:cNvPr>
          <p:cNvSpPr/>
          <p:nvPr/>
        </p:nvSpPr>
        <p:spPr>
          <a:xfrm>
            <a:off x="1466410" y="4269221"/>
            <a:ext cx="861483" cy="57573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20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A259CEC-FBAB-4CC4-AB74-078251B865B0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1897152" y="2950184"/>
            <a:ext cx="173962" cy="13190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4EE20695-8F78-4BBA-90E2-F5A65A983368}"/>
              </a:ext>
            </a:extLst>
          </p:cNvPr>
          <p:cNvSpPr/>
          <p:nvPr/>
        </p:nvSpPr>
        <p:spPr>
          <a:xfrm>
            <a:off x="2779709" y="4206223"/>
            <a:ext cx="1479868" cy="575734"/>
          </a:xfrm>
          <a:prstGeom prst="roundRect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32, 39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113F1B8-A47C-4ACC-B614-F5BC0B352854}"/>
              </a:ext>
            </a:extLst>
          </p:cNvPr>
          <p:cNvCxnSpPr>
            <a:cxnSpLocks/>
            <a:endCxn id="9" idx="0"/>
          </p:cNvCxnSpPr>
          <p:nvPr/>
        </p:nvCxnSpPr>
        <p:spPr>
          <a:xfrm>
            <a:off x="2327893" y="2950184"/>
            <a:ext cx="1191750" cy="12560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: Rounded Corners 12">
            <a:extLst>
              <a:ext uri="{FF2B5EF4-FFF2-40B4-BE49-F238E27FC236}">
                <a16:creationId xmlns:a16="http://schemas.microsoft.com/office/drawing/2014/main" id="{ABDA5997-B36F-4469-955F-8722586E65A8}"/>
              </a:ext>
            </a:extLst>
          </p:cNvPr>
          <p:cNvSpPr/>
          <p:nvPr/>
        </p:nvSpPr>
        <p:spPr>
          <a:xfrm>
            <a:off x="1542188" y="2374450"/>
            <a:ext cx="1057851" cy="575734"/>
          </a:xfrm>
          <a:prstGeom prst="roundRect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15, 30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333970" y="1552494"/>
            <a:ext cx="144573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>
                <a:solidFill>
                  <a:schemeClr val="accent2"/>
                </a:solidFill>
              </a:rPr>
              <a:t>2-3 Tree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8570076" y="1444466"/>
            <a:ext cx="23680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>
                <a:solidFill>
                  <a:schemeClr val="accent2"/>
                </a:solidFill>
              </a:rPr>
              <a:t>Red-Black Tree</a:t>
            </a:r>
          </a:p>
        </p:txBody>
      </p:sp>
      <p:sp>
        <p:nvSpPr>
          <p:cNvPr id="17" name="Oval 16"/>
          <p:cNvSpPr/>
          <p:nvPr/>
        </p:nvSpPr>
        <p:spPr>
          <a:xfrm>
            <a:off x="7047856" y="4065717"/>
            <a:ext cx="614585" cy="44824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21" name="Oval 20"/>
          <p:cNvSpPr/>
          <p:nvPr/>
        </p:nvSpPr>
        <p:spPr>
          <a:xfrm>
            <a:off x="8004055" y="4052018"/>
            <a:ext cx="614585" cy="44824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20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78DD8AD-150E-4F64-827F-60E0B7EA0CD1}"/>
              </a:ext>
            </a:extLst>
          </p:cNvPr>
          <p:cNvCxnSpPr>
            <a:cxnSpLocks/>
            <a:stCxn id="30" idx="3"/>
            <a:endCxn id="17" idx="0"/>
          </p:cNvCxnSpPr>
          <p:nvPr/>
        </p:nvCxnSpPr>
        <p:spPr>
          <a:xfrm flipH="1">
            <a:off x="7355149" y="2681686"/>
            <a:ext cx="375012" cy="13840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A259CEC-FBAB-4CC4-AB74-078251B865B0}"/>
              </a:ext>
            </a:extLst>
          </p:cNvPr>
          <p:cNvCxnSpPr>
            <a:cxnSpLocks/>
            <a:stCxn id="30" idx="5"/>
            <a:endCxn id="21" idx="0"/>
          </p:cNvCxnSpPr>
          <p:nvPr/>
        </p:nvCxnSpPr>
        <p:spPr>
          <a:xfrm>
            <a:off x="8164738" y="2681686"/>
            <a:ext cx="146610" cy="13703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113F1B8-A47C-4ACC-B614-F5BC0B352854}"/>
              </a:ext>
            </a:extLst>
          </p:cNvPr>
          <p:cNvCxnSpPr>
            <a:cxnSpLocks/>
          </p:cNvCxnSpPr>
          <p:nvPr/>
        </p:nvCxnSpPr>
        <p:spPr>
          <a:xfrm>
            <a:off x="9083091" y="2421056"/>
            <a:ext cx="1191750" cy="12560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11" idx="3"/>
          </p:cNvCxnSpPr>
          <p:nvPr/>
        </p:nvCxnSpPr>
        <p:spPr>
          <a:xfrm flipV="1">
            <a:off x="2600039" y="2476982"/>
            <a:ext cx="5062402" cy="1853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reeform 13"/>
          <p:cNvSpPr/>
          <p:nvPr/>
        </p:nvSpPr>
        <p:spPr>
          <a:xfrm rot="21356259">
            <a:off x="3855220" y="4567511"/>
            <a:ext cx="5509549" cy="918538"/>
          </a:xfrm>
          <a:custGeom>
            <a:avLst/>
            <a:gdLst>
              <a:gd name="connsiteX0" fmla="*/ 0 w 5764193"/>
              <a:gd name="connsiteY0" fmla="*/ 11574 h 532445"/>
              <a:gd name="connsiteX1" fmla="*/ 2048719 w 5764193"/>
              <a:gd name="connsiteY1" fmla="*/ 532435 h 532445"/>
              <a:gd name="connsiteX2" fmla="*/ 5764193 w 5764193"/>
              <a:gd name="connsiteY2" fmla="*/ 0 h 532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764193" h="532445">
                <a:moveTo>
                  <a:pt x="0" y="11574"/>
                </a:moveTo>
                <a:cubicBezTo>
                  <a:pt x="544010" y="272969"/>
                  <a:pt x="1088020" y="534364"/>
                  <a:pt x="2048719" y="532435"/>
                </a:cubicBezTo>
                <a:cubicBezTo>
                  <a:pt x="3009418" y="530506"/>
                  <a:pt x="4386805" y="265253"/>
                  <a:pt x="5764193" y="0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9083091" y="3861468"/>
            <a:ext cx="614585" cy="44824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32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Oval 27"/>
          <p:cNvSpPr/>
          <p:nvPr/>
        </p:nvSpPr>
        <p:spPr>
          <a:xfrm>
            <a:off x="9875502" y="3637344"/>
            <a:ext cx="614585" cy="44824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39 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6" name="Straight Arrow Connector 15"/>
          <p:cNvCxnSpPr>
            <a:stCxn id="28" idx="2"/>
            <a:endCxn id="27" idx="7"/>
          </p:cNvCxnSpPr>
          <p:nvPr/>
        </p:nvCxnSpPr>
        <p:spPr>
          <a:xfrm flipH="1">
            <a:off x="9607672" y="3861468"/>
            <a:ext cx="267830" cy="6564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/>
          <p:cNvSpPr/>
          <p:nvPr/>
        </p:nvSpPr>
        <p:spPr>
          <a:xfrm>
            <a:off x="8570076" y="2045633"/>
            <a:ext cx="614585" cy="44824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30 </a:t>
            </a:r>
          </a:p>
        </p:txBody>
      </p:sp>
      <p:sp>
        <p:nvSpPr>
          <p:cNvPr id="30" name="Oval 29"/>
          <p:cNvSpPr/>
          <p:nvPr/>
        </p:nvSpPr>
        <p:spPr>
          <a:xfrm>
            <a:off x="7640157" y="2299082"/>
            <a:ext cx="614585" cy="44824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15</a:t>
            </a:r>
          </a:p>
        </p:txBody>
      </p:sp>
      <p:cxnSp>
        <p:nvCxnSpPr>
          <p:cNvPr id="31" name="Straight Arrow Connector 30"/>
          <p:cNvCxnSpPr>
            <a:stCxn id="29" idx="2"/>
            <a:endCxn id="30" idx="7"/>
          </p:cNvCxnSpPr>
          <p:nvPr/>
        </p:nvCxnSpPr>
        <p:spPr>
          <a:xfrm flipH="1">
            <a:off x="8164738" y="2269757"/>
            <a:ext cx="405338" cy="9496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3946967" y="2950184"/>
            <a:ext cx="31008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While 3-nodes are implemented as </a:t>
            </a:r>
            <a:r>
              <a:rPr lang="en-US" sz="2400" dirty="0">
                <a:solidFill>
                  <a:srgbClr val="FF0000"/>
                </a:solidFill>
              </a:rPr>
              <a:t>left-leaning red links!</a:t>
            </a:r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0013" y="5417420"/>
            <a:ext cx="875187" cy="1312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7935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pPr algn="ctr"/>
            <a:r>
              <a:rPr lang="en-US" dirty="0"/>
              <a:t>Representation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78DD8AD-150E-4F64-827F-60E0B7EA0CD1}"/>
              </a:ext>
            </a:extLst>
          </p:cNvPr>
          <p:cNvCxnSpPr>
            <a:cxnSpLocks/>
          </p:cNvCxnSpPr>
          <p:nvPr/>
        </p:nvCxnSpPr>
        <p:spPr>
          <a:xfrm flipH="1">
            <a:off x="738580" y="2950184"/>
            <a:ext cx="896091" cy="12661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: Rounded Corners 4">
            <a:extLst>
              <a:ext uri="{FF2B5EF4-FFF2-40B4-BE49-F238E27FC236}">
                <a16:creationId xmlns:a16="http://schemas.microsoft.com/office/drawing/2014/main" id="{B6BE89B5-980C-448A-B9E6-ACDA970EA0A7}"/>
              </a:ext>
            </a:extLst>
          </p:cNvPr>
          <p:cNvSpPr/>
          <p:nvPr/>
        </p:nvSpPr>
        <p:spPr>
          <a:xfrm>
            <a:off x="262334" y="4269221"/>
            <a:ext cx="626531" cy="57573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7" name="Rectangle: Rounded Corners 5">
            <a:extLst>
              <a:ext uri="{FF2B5EF4-FFF2-40B4-BE49-F238E27FC236}">
                <a16:creationId xmlns:a16="http://schemas.microsoft.com/office/drawing/2014/main" id="{B1C782A1-D509-4862-91D5-D12E8FD61563}"/>
              </a:ext>
            </a:extLst>
          </p:cNvPr>
          <p:cNvSpPr/>
          <p:nvPr/>
        </p:nvSpPr>
        <p:spPr>
          <a:xfrm>
            <a:off x="1466410" y="4269221"/>
            <a:ext cx="861483" cy="57573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20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A259CEC-FBAB-4CC4-AB74-078251B865B0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1897152" y="2950184"/>
            <a:ext cx="173962" cy="13190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4EE20695-8F78-4BBA-90E2-F5A65A983368}"/>
              </a:ext>
            </a:extLst>
          </p:cNvPr>
          <p:cNvSpPr/>
          <p:nvPr/>
        </p:nvSpPr>
        <p:spPr>
          <a:xfrm>
            <a:off x="2779709" y="4206223"/>
            <a:ext cx="1479868" cy="575734"/>
          </a:xfrm>
          <a:prstGeom prst="roundRect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32, 39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113F1B8-A47C-4ACC-B614-F5BC0B352854}"/>
              </a:ext>
            </a:extLst>
          </p:cNvPr>
          <p:cNvCxnSpPr>
            <a:cxnSpLocks/>
            <a:endCxn id="9" idx="0"/>
          </p:cNvCxnSpPr>
          <p:nvPr/>
        </p:nvCxnSpPr>
        <p:spPr>
          <a:xfrm>
            <a:off x="2327893" y="2950184"/>
            <a:ext cx="1191750" cy="12560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: Rounded Corners 12">
            <a:extLst>
              <a:ext uri="{FF2B5EF4-FFF2-40B4-BE49-F238E27FC236}">
                <a16:creationId xmlns:a16="http://schemas.microsoft.com/office/drawing/2014/main" id="{ABDA5997-B36F-4469-955F-8722586E65A8}"/>
              </a:ext>
            </a:extLst>
          </p:cNvPr>
          <p:cNvSpPr/>
          <p:nvPr/>
        </p:nvSpPr>
        <p:spPr>
          <a:xfrm>
            <a:off x="1542188" y="2374450"/>
            <a:ext cx="1057851" cy="575734"/>
          </a:xfrm>
          <a:prstGeom prst="roundRect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15, 30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333970" y="1552494"/>
            <a:ext cx="144573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>
                <a:solidFill>
                  <a:schemeClr val="accent2"/>
                </a:solidFill>
              </a:rPr>
              <a:t>2-3 Tree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8570076" y="1444466"/>
            <a:ext cx="23680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>
                <a:solidFill>
                  <a:schemeClr val="accent2"/>
                </a:solidFill>
              </a:rPr>
              <a:t>Red-Black Tree</a:t>
            </a:r>
          </a:p>
        </p:txBody>
      </p:sp>
      <p:sp>
        <p:nvSpPr>
          <p:cNvPr id="17" name="Oval 16"/>
          <p:cNvSpPr/>
          <p:nvPr/>
        </p:nvSpPr>
        <p:spPr>
          <a:xfrm>
            <a:off x="7047856" y="4065717"/>
            <a:ext cx="614585" cy="44824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21" name="Oval 20"/>
          <p:cNvSpPr/>
          <p:nvPr/>
        </p:nvSpPr>
        <p:spPr>
          <a:xfrm>
            <a:off x="8004055" y="4052018"/>
            <a:ext cx="614585" cy="44824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20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78DD8AD-150E-4F64-827F-60E0B7EA0CD1}"/>
              </a:ext>
            </a:extLst>
          </p:cNvPr>
          <p:cNvCxnSpPr>
            <a:cxnSpLocks/>
            <a:stCxn id="30" idx="3"/>
            <a:endCxn id="17" idx="0"/>
          </p:cNvCxnSpPr>
          <p:nvPr/>
        </p:nvCxnSpPr>
        <p:spPr>
          <a:xfrm flipH="1">
            <a:off x="7355149" y="2681686"/>
            <a:ext cx="375012" cy="13840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A259CEC-FBAB-4CC4-AB74-078251B865B0}"/>
              </a:ext>
            </a:extLst>
          </p:cNvPr>
          <p:cNvCxnSpPr>
            <a:cxnSpLocks/>
            <a:stCxn id="30" idx="5"/>
            <a:endCxn id="21" idx="0"/>
          </p:cNvCxnSpPr>
          <p:nvPr/>
        </p:nvCxnSpPr>
        <p:spPr>
          <a:xfrm>
            <a:off x="8164738" y="2681686"/>
            <a:ext cx="146610" cy="13703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113F1B8-A47C-4ACC-B614-F5BC0B352854}"/>
              </a:ext>
            </a:extLst>
          </p:cNvPr>
          <p:cNvCxnSpPr>
            <a:cxnSpLocks/>
          </p:cNvCxnSpPr>
          <p:nvPr/>
        </p:nvCxnSpPr>
        <p:spPr>
          <a:xfrm>
            <a:off x="9083091" y="2421056"/>
            <a:ext cx="1191750" cy="12560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11" idx="3"/>
          </p:cNvCxnSpPr>
          <p:nvPr/>
        </p:nvCxnSpPr>
        <p:spPr>
          <a:xfrm flipV="1">
            <a:off x="2600039" y="2476982"/>
            <a:ext cx="5062402" cy="1853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reeform 13"/>
          <p:cNvSpPr/>
          <p:nvPr/>
        </p:nvSpPr>
        <p:spPr>
          <a:xfrm rot="21356259">
            <a:off x="3855220" y="4567511"/>
            <a:ext cx="5509549" cy="918538"/>
          </a:xfrm>
          <a:custGeom>
            <a:avLst/>
            <a:gdLst>
              <a:gd name="connsiteX0" fmla="*/ 0 w 5764193"/>
              <a:gd name="connsiteY0" fmla="*/ 11574 h 532445"/>
              <a:gd name="connsiteX1" fmla="*/ 2048719 w 5764193"/>
              <a:gd name="connsiteY1" fmla="*/ 532435 h 532445"/>
              <a:gd name="connsiteX2" fmla="*/ 5764193 w 5764193"/>
              <a:gd name="connsiteY2" fmla="*/ 0 h 532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764193" h="532445">
                <a:moveTo>
                  <a:pt x="0" y="11574"/>
                </a:moveTo>
                <a:cubicBezTo>
                  <a:pt x="544010" y="272969"/>
                  <a:pt x="1088020" y="534364"/>
                  <a:pt x="2048719" y="532435"/>
                </a:cubicBezTo>
                <a:cubicBezTo>
                  <a:pt x="3009418" y="530506"/>
                  <a:pt x="4386805" y="265253"/>
                  <a:pt x="5764193" y="0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9083091" y="3861468"/>
            <a:ext cx="614585" cy="44824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32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Oval 27"/>
          <p:cNvSpPr/>
          <p:nvPr/>
        </p:nvSpPr>
        <p:spPr>
          <a:xfrm>
            <a:off x="9875502" y="3637344"/>
            <a:ext cx="614585" cy="44824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39 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6" name="Straight Arrow Connector 15"/>
          <p:cNvCxnSpPr>
            <a:stCxn id="28" idx="2"/>
            <a:endCxn id="27" idx="7"/>
          </p:cNvCxnSpPr>
          <p:nvPr/>
        </p:nvCxnSpPr>
        <p:spPr>
          <a:xfrm flipH="1">
            <a:off x="9607672" y="3861468"/>
            <a:ext cx="267830" cy="6564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/>
          <p:cNvSpPr/>
          <p:nvPr/>
        </p:nvSpPr>
        <p:spPr>
          <a:xfrm>
            <a:off x="8570076" y="2045633"/>
            <a:ext cx="614585" cy="44824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30 </a:t>
            </a:r>
          </a:p>
        </p:txBody>
      </p:sp>
      <p:sp>
        <p:nvSpPr>
          <p:cNvPr id="30" name="Oval 29"/>
          <p:cNvSpPr/>
          <p:nvPr/>
        </p:nvSpPr>
        <p:spPr>
          <a:xfrm>
            <a:off x="7640157" y="2299082"/>
            <a:ext cx="614585" cy="44824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15</a:t>
            </a:r>
          </a:p>
        </p:txBody>
      </p:sp>
      <p:cxnSp>
        <p:nvCxnSpPr>
          <p:cNvPr id="31" name="Straight Arrow Connector 30"/>
          <p:cNvCxnSpPr>
            <a:stCxn id="29" idx="2"/>
            <a:endCxn id="30" idx="7"/>
          </p:cNvCxnSpPr>
          <p:nvPr/>
        </p:nvCxnSpPr>
        <p:spPr>
          <a:xfrm flipH="1">
            <a:off x="8164738" y="2269757"/>
            <a:ext cx="405338" cy="9496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7035893" y="5346746"/>
            <a:ext cx="345419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>
                <a:solidFill>
                  <a:srgbClr val="7030A0"/>
                </a:solidFill>
              </a:rPr>
              <a:t>The result is a binary tree over keys!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3553042" y="2950184"/>
            <a:ext cx="3528213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/>
              <a:t>While 3-nodes are implemented as </a:t>
            </a:r>
            <a:r>
              <a:rPr lang="en-US" sz="2600" dirty="0">
                <a:solidFill>
                  <a:srgbClr val="FF0000"/>
                </a:solidFill>
              </a:rPr>
              <a:t>left-leaning red links!</a:t>
            </a:r>
          </a:p>
        </p:txBody>
      </p:sp>
    </p:spTree>
    <p:extLst>
      <p:ext uri="{BB962C8B-B14F-4D97-AF65-F5344CB8AC3E}">
        <p14:creationId xmlns:p14="http://schemas.microsoft.com/office/powerpoint/2010/main" val="12224243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pPr algn="ctr"/>
            <a:r>
              <a:rPr lang="en-US" dirty="0"/>
              <a:t>Representation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78DD8AD-150E-4F64-827F-60E0B7EA0CD1}"/>
              </a:ext>
            </a:extLst>
          </p:cNvPr>
          <p:cNvCxnSpPr>
            <a:cxnSpLocks/>
          </p:cNvCxnSpPr>
          <p:nvPr/>
        </p:nvCxnSpPr>
        <p:spPr>
          <a:xfrm flipH="1">
            <a:off x="738580" y="2950184"/>
            <a:ext cx="896091" cy="12661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: Rounded Corners 4">
            <a:extLst>
              <a:ext uri="{FF2B5EF4-FFF2-40B4-BE49-F238E27FC236}">
                <a16:creationId xmlns:a16="http://schemas.microsoft.com/office/drawing/2014/main" id="{B6BE89B5-980C-448A-B9E6-ACDA970EA0A7}"/>
              </a:ext>
            </a:extLst>
          </p:cNvPr>
          <p:cNvSpPr/>
          <p:nvPr/>
        </p:nvSpPr>
        <p:spPr>
          <a:xfrm>
            <a:off x="262334" y="4269221"/>
            <a:ext cx="626531" cy="57573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7" name="Rectangle: Rounded Corners 5">
            <a:extLst>
              <a:ext uri="{FF2B5EF4-FFF2-40B4-BE49-F238E27FC236}">
                <a16:creationId xmlns:a16="http://schemas.microsoft.com/office/drawing/2014/main" id="{B1C782A1-D509-4862-91D5-D12E8FD61563}"/>
              </a:ext>
            </a:extLst>
          </p:cNvPr>
          <p:cNvSpPr/>
          <p:nvPr/>
        </p:nvSpPr>
        <p:spPr>
          <a:xfrm>
            <a:off x="1466410" y="4269221"/>
            <a:ext cx="861483" cy="57573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20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A259CEC-FBAB-4CC4-AB74-078251B865B0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1897152" y="2950184"/>
            <a:ext cx="173962" cy="13190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4EE20695-8F78-4BBA-90E2-F5A65A983368}"/>
              </a:ext>
            </a:extLst>
          </p:cNvPr>
          <p:cNvSpPr/>
          <p:nvPr/>
        </p:nvSpPr>
        <p:spPr>
          <a:xfrm>
            <a:off x="2779709" y="4206223"/>
            <a:ext cx="1479868" cy="575734"/>
          </a:xfrm>
          <a:prstGeom prst="roundRect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32, 39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113F1B8-A47C-4ACC-B614-F5BC0B352854}"/>
              </a:ext>
            </a:extLst>
          </p:cNvPr>
          <p:cNvCxnSpPr>
            <a:cxnSpLocks/>
            <a:endCxn id="9" idx="0"/>
          </p:cNvCxnSpPr>
          <p:nvPr/>
        </p:nvCxnSpPr>
        <p:spPr>
          <a:xfrm>
            <a:off x="2327893" y="2950184"/>
            <a:ext cx="1191750" cy="12560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: Rounded Corners 12">
            <a:extLst>
              <a:ext uri="{FF2B5EF4-FFF2-40B4-BE49-F238E27FC236}">
                <a16:creationId xmlns:a16="http://schemas.microsoft.com/office/drawing/2014/main" id="{ABDA5997-B36F-4469-955F-8722586E65A8}"/>
              </a:ext>
            </a:extLst>
          </p:cNvPr>
          <p:cNvSpPr/>
          <p:nvPr/>
        </p:nvSpPr>
        <p:spPr>
          <a:xfrm>
            <a:off x="1542188" y="2374450"/>
            <a:ext cx="1057851" cy="575734"/>
          </a:xfrm>
          <a:prstGeom prst="roundRect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15, 30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333970" y="1552494"/>
            <a:ext cx="144573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>
                <a:solidFill>
                  <a:schemeClr val="accent2"/>
                </a:solidFill>
              </a:rPr>
              <a:t>2-3 Tree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8570076" y="1444466"/>
            <a:ext cx="23680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>
                <a:solidFill>
                  <a:schemeClr val="accent2"/>
                </a:solidFill>
              </a:rPr>
              <a:t>Red-Black Tree</a:t>
            </a:r>
          </a:p>
        </p:txBody>
      </p:sp>
      <p:sp>
        <p:nvSpPr>
          <p:cNvPr id="17" name="Oval 16"/>
          <p:cNvSpPr/>
          <p:nvPr/>
        </p:nvSpPr>
        <p:spPr>
          <a:xfrm>
            <a:off x="7047856" y="4065717"/>
            <a:ext cx="614585" cy="44824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21" name="Oval 20"/>
          <p:cNvSpPr/>
          <p:nvPr/>
        </p:nvSpPr>
        <p:spPr>
          <a:xfrm>
            <a:off x="8004055" y="4052018"/>
            <a:ext cx="614585" cy="44824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20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78DD8AD-150E-4F64-827F-60E0B7EA0CD1}"/>
              </a:ext>
            </a:extLst>
          </p:cNvPr>
          <p:cNvCxnSpPr>
            <a:cxnSpLocks/>
            <a:stCxn id="30" idx="3"/>
            <a:endCxn id="17" idx="0"/>
          </p:cNvCxnSpPr>
          <p:nvPr/>
        </p:nvCxnSpPr>
        <p:spPr>
          <a:xfrm flipH="1">
            <a:off x="7355149" y="2681686"/>
            <a:ext cx="375012" cy="13840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A259CEC-FBAB-4CC4-AB74-078251B865B0}"/>
              </a:ext>
            </a:extLst>
          </p:cNvPr>
          <p:cNvCxnSpPr>
            <a:cxnSpLocks/>
            <a:stCxn id="30" idx="5"/>
            <a:endCxn id="21" idx="0"/>
          </p:cNvCxnSpPr>
          <p:nvPr/>
        </p:nvCxnSpPr>
        <p:spPr>
          <a:xfrm>
            <a:off x="8164738" y="2681686"/>
            <a:ext cx="146610" cy="13703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113F1B8-A47C-4ACC-B614-F5BC0B352854}"/>
              </a:ext>
            </a:extLst>
          </p:cNvPr>
          <p:cNvCxnSpPr>
            <a:cxnSpLocks/>
          </p:cNvCxnSpPr>
          <p:nvPr/>
        </p:nvCxnSpPr>
        <p:spPr>
          <a:xfrm>
            <a:off x="9083091" y="2421056"/>
            <a:ext cx="1191750" cy="12560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/>
          <p:cNvSpPr/>
          <p:nvPr/>
        </p:nvSpPr>
        <p:spPr>
          <a:xfrm>
            <a:off x="9083091" y="3861468"/>
            <a:ext cx="614585" cy="44824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32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Oval 27"/>
          <p:cNvSpPr/>
          <p:nvPr/>
        </p:nvSpPr>
        <p:spPr>
          <a:xfrm>
            <a:off x="9875502" y="3637344"/>
            <a:ext cx="614585" cy="44824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39 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6" name="Straight Arrow Connector 15"/>
          <p:cNvCxnSpPr>
            <a:stCxn id="28" idx="2"/>
            <a:endCxn id="27" idx="7"/>
          </p:cNvCxnSpPr>
          <p:nvPr/>
        </p:nvCxnSpPr>
        <p:spPr>
          <a:xfrm flipH="1">
            <a:off x="9607672" y="3861468"/>
            <a:ext cx="267830" cy="6564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/>
          <p:cNvSpPr/>
          <p:nvPr/>
        </p:nvSpPr>
        <p:spPr>
          <a:xfrm>
            <a:off x="8570076" y="2045633"/>
            <a:ext cx="614585" cy="44824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30 </a:t>
            </a:r>
          </a:p>
        </p:txBody>
      </p:sp>
      <p:sp>
        <p:nvSpPr>
          <p:cNvPr id="30" name="Oval 29"/>
          <p:cNvSpPr/>
          <p:nvPr/>
        </p:nvSpPr>
        <p:spPr>
          <a:xfrm>
            <a:off x="7640157" y="2299082"/>
            <a:ext cx="614585" cy="44824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15</a:t>
            </a:r>
          </a:p>
        </p:txBody>
      </p:sp>
      <p:cxnSp>
        <p:nvCxnSpPr>
          <p:cNvPr id="31" name="Straight Arrow Connector 30"/>
          <p:cNvCxnSpPr>
            <a:stCxn id="29" idx="2"/>
            <a:endCxn id="30" idx="7"/>
          </p:cNvCxnSpPr>
          <p:nvPr/>
        </p:nvCxnSpPr>
        <p:spPr>
          <a:xfrm flipH="1">
            <a:off x="8164738" y="2269757"/>
            <a:ext cx="405338" cy="9496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3787473" y="2747828"/>
            <a:ext cx="3528213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r>
              <a:rPr lang="en-US" sz="2600" dirty="0"/>
              <a:t> links are </a:t>
            </a:r>
            <a:r>
              <a:rPr lang="en-US" sz="2600" b="1" dirty="0"/>
              <a:t>also black </a:t>
            </a:r>
            <a:r>
              <a:rPr lang="en-US" sz="2600" dirty="0"/>
              <a:t>(they exist, unlike in threaded BSTs)</a:t>
            </a:r>
            <a:endParaRPr lang="en-US" sz="2600" dirty="0">
              <a:solidFill>
                <a:srgbClr val="FF0000"/>
              </a:solidFill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0E128AE-9967-4965-B60A-581A5A452D9F}"/>
              </a:ext>
            </a:extLst>
          </p:cNvPr>
          <p:cNvCxnSpPr>
            <a:stCxn id="6" idx="2"/>
          </p:cNvCxnSpPr>
          <p:nvPr/>
        </p:nvCxnSpPr>
        <p:spPr>
          <a:xfrm flipH="1">
            <a:off x="382772" y="4844955"/>
            <a:ext cx="192828" cy="30120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55D5507-51BB-4623-B4FC-35915ED9B121}"/>
              </a:ext>
            </a:extLst>
          </p:cNvPr>
          <p:cNvCxnSpPr>
            <a:cxnSpLocks/>
          </p:cNvCxnSpPr>
          <p:nvPr/>
        </p:nvCxnSpPr>
        <p:spPr>
          <a:xfrm>
            <a:off x="738580" y="4844955"/>
            <a:ext cx="150285" cy="30120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373AA20C-1580-4A85-A5DC-CA14A98B64D8}"/>
              </a:ext>
            </a:extLst>
          </p:cNvPr>
          <p:cNvCxnSpPr>
            <a:cxnSpLocks/>
          </p:cNvCxnSpPr>
          <p:nvPr/>
        </p:nvCxnSpPr>
        <p:spPr>
          <a:xfrm>
            <a:off x="1996682" y="4844955"/>
            <a:ext cx="256780" cy="3642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6B94B7B-EEB6-4381-B1DB-1B250D8ED3AF}"/>
              </a:ext>
            </a:extLst>
          </p:cNvPr>
          <p:cNvCxnSpPr>
            <a:cxnSpLocks/>
          </p:cNvCxnSpPr>
          <p:nvPr/>
        </p:nvCxnSpPr>
        <p:spPr>
          <a:xfrm flipH="1">
            <a:off x="1560240" y="4844955"/>
            <a:ext cx="262481" cy="30120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F343B915-24E1-4A54-8BE3-3E7546D1699D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3519643" y="4781957"/>
            <a:ext cx="374284" cy="4536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A2FC6F20-0E72-4734-8DE7-931C5AE52C8C}"/>
              </a:ext>
            </a:extLst>
          </p:cNvPr>
          <p:cNvCxnSpPr>
            <a:cxnSpLocks/>
          </p:cNvCxnSpPr>
          <p:nvPr/>
        </p:nvCxnSpPr>
        <p:spPr>
          <a:xfrm flipH="1">
            <a:off x="3046335" y="4781957"/>
            <a:ext cx="324186" cy="4264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C9740D5F-B2F3-4587-819C-0DBB7063B151}"/>
              </a:ext>
            </a:extLst>
          </p:cNvPr>
          <p:cNvCxnSpPr>
            <a:cxnSpLocks/>
            <a:stCxn id="17" idx="4"/>
          </p:cNvCxnSpPr>
          <p:nvPr/>
        </p:nvCxnSpPr>
        <p:spPr>
          <a:xfrm flipH="1">
            <a:off x="7058491" y="4513965"/>
            <a:ext cx="296658" cy="3495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82B4AB70-86C8-4331-9BEC-C6C8F4A51AA1}"/>
              </a:ext>
            </a:extLst>
          </p:cNvPr>
          <p:cNvCxnSpPr>
            <a:cxnSpLocks/>
            <a:stCxn id="17" idx="4"/>
          </p:cNvCxnSpPr>
          <p:nvPr/>
        </p:nvCxnSpPr>
        <p:spPr>
          <a:xfrm>
            <a:off x="7355149" y="4513965"/>
            <a:ext cx="209434" cy="3495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522AA114-49C7-412D-BEB7-D9E592A36522}"/>
              </a:ext>
            </a:extLst>
          </p:cNvPr>
          <p:cNvCxnSpPr>
            <a:cxnSpLocks/>
          </p:cNvCxnSpPr>
          <p:nvPr/>
        </p:nvCxnSpPr>
        <p:spPr>
          <a:xfrm>
            <a:off x="8435466" y="4511518"/>
            <a:ext cx="256780" cy="3642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0A335C3E-322F-4184-8F22-EE7359AC4714}"/>
              </a:ext>
            </a:extLst>
          </p:cNvPr>
          <p:cNvCxnSpPr>
            <a:cxnSpLocks/>
            <a:stCxn id="21" idx="4"/>
          </p:cNvCxnSpPr>
          <p:nvPr/>
        </p:nvCxnSpPr>
        <p:spPr>
          <a:xfrm flipH="1">
            <a:off x="8067604" y="4500266"/>
            <a:ext cx="243744" cy="28169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0A7ED1FC-0F25-4D78-94A5-AFF0B5610EB6}"/>
              </a:ext>
            </a:extLst>
          </p:cNvPr>
          <p:cNvCxnSpPr>
            <a:cxnSpLocks/>
          </p:cNvCxnSpPr>
          <p:nvPr/>
        </p:nvCxnSpPr>
        <p:spPr>
          <a:xfrm>
            <a:off x="9535813" y="4296758"/>
            <a:ext cx="231016" cy="4478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9626CA0C-7297-4255-94F5-BCD161AF2EEF}"/>
              </a:ext>
            </a:extLst>
          </p:cNvPr>
          <p:cNvCxnSpPr>
            <a:cxnSpLocks/>
          </p:cNvCxnSpPr>
          <p:nvPr/>
        </p:nvCxnSpPr>
        <p:spPr>
          <a:xfrm flipH="1">
            <a:off x="9177365" y="4318164"/>
            <a:ext cx="104345" cy="4203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A89A6F37-5ABE-47E5-8672-87F9860C1423}"/>
              </a:ext>
            </a:extLst>
          </p:cNvPr>
          <p:cNvCxnSpPr>
            <a:cxnSpLocks/>
          </p:cNvCxnSpPr>
          <p:nvPr/>
        </p:nvCxnSpPr>
        <p:spPr>
          <a:xfrm>
            <a:off x="10360746" y="4046632"/>
            <a:ext cx="466524" cy="50998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Oval 65">
            <a:extLst>
              <a:ext uri="{FF2B5EF4-FFF2-40B4-BE49-F238E27FC236}">
                <a16:creationId xmlns:a16="http://schemas.microsoft.com/office/drawing/2014/main" id="{4199B050-90D3-48C0-A16F-B6963D036CAD}"/>
              </a:ext>
            </a:extLst>
          </p:cNvPr>
          <p:cNvSpPr/>
          <p:nvPr/>
        </p:nvSpPr>
        <p:spPr>
          <a:xfrm>
            <a:off x="88141" y="4567633"/>
            <a:ext cx="3965944" cy="957627"/>
          </a:xfrm>
          <a:prstGeom prst="ellipse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8" name="Connector: Curved 67">
            <a:extLst>
              <a:ext uri="{FF2B5EF4-FFF2-40B4-BE49-F238E27FC236}">
                <a16:creationId xmlns:a16="http://schemas.microsoft.com/office/drawing/2014/main" id="{E36EFEA1-48EB-40A2-9618-D12EDA3971D6}"/>
              </a:ext>
            </a:extLst>
          </p:cNvPr>
          <p:cNvCxnSpPr>
            <a:stCxn id="66" idx="6"/>
          </p:cNvCxnSpPr>
          <p:nvPr/>
        </p:nvCxnSpPr>
        <p:spPr>
          <a:xfrm flipV="1">
            <a:off x="4054085" y="4792083"/>
            <a:ext cx="2782241" cy="254364"/>
          </a:xfrm>
          <a:prstGeom prst="curvedConnector3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Oval 68">
            <a:extLst>
              <a:ext uri="{FF2B5EF4-FFF2-40B4-BE49-F238E27FC236}">
                <a16:creationId xmlns:a16="http://schemas.microsoft.com/office/drawing/2014/main" id="{60A7E86F-7EBE-4E29-91C5-1A6002964A38}"/>
              </a:ext>
            </a:extLst>
          </p:cNvPr>
          <p:cNvSpPr/>
          <p:nvPr/>
        </p:nvSpPr>
        <p:spPr>
          <a:xfrm rot="21079624">
            <a:off x="6686503" y="4121871"/>
            <a:ext cx="4793174" cy="957627"/>
          </a:xfrm>
          <a:prstGeom prst="ellipse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1766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pPr algn="ctr"/>
            <a:r>
              <a:rPr lang="en-US" dirty="0"/>
              <a:t>Representation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78DD8AD-150E-4F64-827F-60E0B7EA0CD1}"/>
              </a:ext>
            </a:extLst>
          </p:cNvPr>
          <p:cNvCxnSpPr>
            <a:cxnSpLocks/>
          </p:cNvCxnSpPr>
          <p:nvPr/>
        </p:nvCxnSpPr>
        <p:spPr>
          <a:xfrm flipH="1">
            <a:off x="738580" y="2950184"/>
            <a:ext cx="896091" cy="12661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: Rounded Corners 4">
            <a:extLst>
              <a:ext uri="{FF2B5EF4-FFF2-40B4-BE49-F238E27FC236}">
                <a16:creationId xmlns:a16="http://schemas.microsoft.com/office/drawing/2014/main" id="{B6BE89B5-980C-448A-B9E6-ACDA970EA0A7}"/>
              </a:ext>
            </a:extLst>
          </p:cNvPr>
          <p:cNvSpPr/>
          <p:nvPr/>
        </p:nvSpPr>
        <p:spPr>
          <a:xfrm>
            <a:off x="262334" y="4269221"/>
            <a:ext cx="626531" cy="57573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7" name="Rectangle: Rounded Corners 5">
            <a:extLst>
              <a:ext uri="{FF2B5EF4-FFF2-40B4-BE49-F238E27FC236}">
                <a16:creationId xmlns:a16="http://schemas.microsoft.com/office/drawing/2014/main" id="{B1C782A1-D509-4862-91D5-D12E8FD61563}"/>
              </a:ext>
            </a:extLst>
          </p:cNvPr>
          <p:cNvSpPr/>
          <p:nvPr/>
        </p:nvSpPr>
        <p:spPr>
          <a:xfrm>
            <a:off x="1466410" y="4269221"/>
            <a:ext cx="861483" cy="57573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20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A259CEC-FBAB-4CC4-AB74-078251B865B0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1897152" y="2950184"/>
            <a:ext cx="173962" cy="13190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4EE20695-8F78-4BBA-90E2-F5A65A983368}"/>
              </a:ext>
            </a:extLst>
          </p:cNvPr>
          <p:cNvSpPr/>
          <p:nvPr/>
        </p:nvSpPr>
        <p:spPr>
          <a:xfrm>
            <a:off x="2779709" y="4206223"/>
            <a:ext cx="1479868" cy="575734"/>
          </a:xfrm>
          <a:prstGeom prst="roundRect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32, 39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113F1B8-A47C-4ACC-B614-F5BC0B352854}"/>
              </a:ext>
            </a:extLst>
          </p:cNvPr>
          <p:cNvCxnSpPr>
            <a:cxnSpLocks/>
            <a:endCxn id="9" idx="0"/>
          </p:cNvCxnSpPr>
          <p:nvPr/>
        </p:nvCxnSpPr>
        <p:spPr>
          <a:xfrm>
            <a:off x="2327893" y="2950184"/>
            <a:ext cx="1191750" cy="12560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: Rounded Corners 12">
            <a:extLst>
              <a:ext uri="{FF2B5EF4-FFF2-40B4-BE49-F238E27FC236}">
                <a16:creationId xmlns:a16="http://schemas.microsoft.com/office/drawing/2014/main" id="{ABDA5997-B36F-4469-955F-8722586E65A8}"/>
              </a:ext>
            </a:extLst>
          </p:cNvPr>
          <p:cNvSpPr/>
          <p:nvPr/>
        </p:nvSpPr>
        <p:spPr>
          <a:xfrm>
            <a:off x="1542188" y="2374450"/>
            <a:ext cx="1057851" cy="575734"/>
          </a:xfrm>
          <a:prstGeom prst="roundRect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15, 30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333970" y="1552494"/>
            <a:ext cx="144573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>
                <a:solidFill>
                  <a:schemeClr val="accent2"/>
                </a:solidFill>
              </a:rPr>
              <a:t>2-3 Tree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8570076" y="1444466"/>
            <a:ext cx="23680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>
                <a:solidFill>
                  <a:schemeClr val="accent2"/>
                </a:solidFill>
              </a:rPr>
              <a:t>Red-Black Tree</a:t>
            </a:r>
          </a:p>
        </p:txBody>
      </p:sp>
      <p:sp>
        <p:nvSpPr>
          <p:cNvPr id="17" name="Oval 16"/>
          <p:cNvSpPr/>
          <p:nvPr/>
        </p:nvSpPr>
        <p:spPr>
          <a:xfrm>
            <a:off x="7047856" y="4065717"/>
            <a:ext cx="614585" cy="44824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21" name="Oval 20"/>
          <p:cNvSpPr/>
          <p:nvPr/>
        </p:nvSpPr>
        <p:spPr>
          <a:xfrm>
            <a:off x="8004055" y="4052018"/>
            <a:ext cx="614585" cy="44824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20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78DD8AD-150E-4F64-827F-60E0B7EA0CD1}"/>
              </a:ext>
            </a:extLst>
          </p:cNvPr>
          <p:cNvCxnSpPr>
            <a:cxnSpLocks/>
            <a:stCxn id="30" idx="3"/>
            <a:endCxn id="17" idx="0"/>
          </p:cNvCxnSpPr>
          <p:nvPr/>
        </p:nvCxnSpPr>
        <p:spPr>
          <a:xfrm flipH="1">
            <a:off x="7355149" y="2681686"/>
            <a:ext cx="375012" cy="13840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A259CEC-FBAB-4CC4-AB74-078251B865B0}"/>
              </a:ext>
            </a:extLst>
          </p:cNvPr>
          <p:cNvCxnSpPr>
            <a:cxnSpLocks/>
            <a:stCxn id="30" idx="5"/>
            <a:endCxn id="21" idx="0"/>
          </p:cNvCxnSpPr>
          <p:nvPr/>
        </p:nvCxnSpPr>
        <p:spPr>
          <a:xfrm>
            <a:off x="8164738" y="2681686"/>
            <a:ext cx="146610" cy="13703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113F1B8-A47C-4ACC-B614-F5BC0B352854}"/>
              </a:ext>
            </a:extLst>
          </p:cNvPr>
          <p:cNvCxnSpPr>
            <a:cxnSpLocks/>
          </p:cNvCxnSpPr>
          <p:nvPr/>
        </p:nvCxnSpPr>
        <p:spPr>
          <a:xfrm>
            <a:off x="9083091" y="2421056"/>
            <a:ext cx="1191750" cy="12560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/>
          <p:cNvSpPr/>
          <p:nvPr/>
        </p:nvSpPr>
        <p:spPr>
          <a:xfrm>
            <a:off x="9083091" y="3861468"/>
            <a:ext cx="614585" cy="44824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32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Oval 27"/>
          <p:cNvSpPr/>
          <p:nvPr/>
        </p:nvSpPr>
        <p:spPr>
          <a:xfrm>
            <a:off x="9875502" y="3637344"/>
            <a:ext cx="614585" cy="44824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39 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6" name="Straight Arrow Connector 15"/>
          <p:cNvCxnSpPr>
            <a:stCxn id="28" idx="2"/>
            <a:endCxn id="27" idx="7"/>
          </p:cNvCxnSpPr>
          <p:nvPr/>
        </p:nvCxnSpPr>
        <p:spPr>
          <a:xfrm flipH="1">
            <a:off x="9607672" y="3861468"/>
            <a:ext cx="267830" cy="6564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/>
          <p:cNvSpPr/>
          <p:nvPr/>
        </p:nvSpPr>
        <p:spPr>
          <a:xfrm>
            <a:off x="8570076" y="2045633"/>
            <a:ext cx="614585" cy="44824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30 </a:t>
            </a:r>
          </a:p>
        </p:txBody>
      </p:sp>
      <p:sp>
        <p:nvSpPr>
          <p:cNvPr id="30" name="Oval 29"/>
          <p:cNvSpPr/>
          <p:nvPr/>
        </p:nvSpPr>
        <p:spPr>
          <a:xfrm>
            <a:off x="7640157" y="2299082"/>
            <a:ext cx="614585" cy="44824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15</a:t>
            </a:r>
          </a:p>
        </p:txBody>
      </p:sp>
      <p:cxnSp>
        <p:nvCxnSpPr>
          <p:cNvPr id="31" name="Straight Arrow Connector 30"/>
          <p:cNvCxnSpPr>
            <a:stCxn id="29" idx="2"/>
            <a:endCxn id="30" idx="7"/>
          </p:cNvCxnSpPr>
          <p:nvPr/>
        </p:nvCxnSpPr>
        <p:spPr>
          <a:xfrm flipH="1">
            <a:off x="8164738" y="2269757"/>
            <a:ext cx="405338" cy="9496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3787473" y="2747828"/>
            <a:ext cx="3528213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/>
              <a:t>And the </a:t>
            </a:r>
            <a:r>
              <a:rPr lang="en-US" sz="2600" dirty="0">
                <a:solidFill>
                  <a:schemeClr val="accent1"/>
                </a:solidFill>
              </a:rPr>
              <a:t>root</a:t>
            </a:r>
            <a:r>
              <a:rPr lang="en-US" sz="2600" dirty="0"/>
              <a:t> of the tree is also </a:t>
            </a:r>
            <a:r>
              <a:rPr lang="en-US" sz="2600" b="1" dirty="0"/>
              <a:t>black.</a:t>
            </a:r>
            <a:endParaRPr lang="en-US" sz="2600" b="1" dirty="0">
              <a:solidFill>
                <a:srgbClr val="FF0000"/>
              </a:solidFill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0E128AE-9967-4965-B60A-581A5A452D9F}"/>
              </a:ext>
            </a:extLst>
          </p:cNvPr>
          <p:cNvCxnSpPr>
            <a:stCxn id="6" idx="2"/>
          </p:cNvCxnSpPr>
          <p:nvPr/>
        </p:nvCxnSpPr>
        <p:spPr>
          <a:xfrm flipH="1">
            <a:off x="382772" y="4844955"/>
            <a:ext cx="192828" cy="30120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55D5507-51BB-4623-B4FC-35915ED9B121}"/>
              </a:ext>
            </a:extLst>
          </p:cNvPr>
          <p:cNvCxnSpPr>
            <a:cxnSpLocks/>
          </p:cNvCxnSpPr>
          <p:nvPr/>
        </p:nvCxnSpPr>
        <p:spPr>
          <a:xfrm>
            <a:off x="738580" y="4844955"/>
            <a:ext cx="150285" cy="30120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373AA20C-1580-4A85-A5DC-CA14A98B64D8}"/>
              </a:ext>
            </a:extLst>
          </p:cNvPr>
          <p:cNvCxnSpPr>
            <a:cxnSpLocks/>
          </p:cNvCxnSpPr>
          <p:nvPr/>
        </p:nvCxnSpPr>
        <p:spPr>
          <a:xfrm>
            <a:off x="1996682" y="4844955"/>
            <a:ext cx="256780" cy="3642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6B94B7B-EEB6-4381-B1DB-1B250D8ED3AF}"/>
              </a:ext>
            </a:extLst>
          </p:cNvPr>
          <p:cNvCxnSpPr>
            <a:cxnSpLocks/>
          </p:cNvCxnSpPr>
          <p:nvPr/>
        </p:nvCxnSpPr>
        <p:spPr>
          <a:xfrm flipH="1">
            <a:off x="1560240" y="4844955"/>
            <a:ext cx="262481" cy="30120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F343B915-24E1-4A54-8BE3-3E7546D1699D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3519643" y="4781957"/>
            <a:ext cx="374284" cy="4536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A2FC6F20-0E72-4734-8DE7-931C5AE52C8C}"/>
              </a:ext>
            </a:extLst>
          </p:cNvPr>
          <p:cNvCxnSpPr>
            <a:cxnSpLocks/>
          </p:cNvCxnSpPr>
          <p:nvPr/>
        </p:nvCxnSpPr>
        <p:spPr>
          <a:xfrm flipH="1">
            <a:off x="3046335" y="4781957"/>
            <a:ext cx="324186" cy="4264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C9740D5F-B2F3-4587-819C-0DBB7063B151}"/>
              </a:ext>
            </a:extLst>
          </p:cNvPr>
          <p:cNvCxnSpPr>
            <a:cxnSpLocks/>
            <a:stCxn id="17" idx="4"/>
          </p:cNvCxnSpPr>
          <p:nvPr/>
        </p:nvCxnSpPr>
        <p:spPr>
          <a:xfrm flipH="1">
            <a:off x="7058491" y="4513965"/>
            <a:ext cx="296658" cy="3495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82B4AB70-86C8-4331-9BEC-C6C8F4A51AA1}"/>
              </a:ext>
            </a:extLst>
          </p:cNvPr>
          <p:cNvCxnSpPr>
            <a:cxnSpLocks/>
            <a:stCxn id="17" idx="4"/>
          </p:cNvCxnSpPr>
          <p:nvPr/>
        </p:nvCxnSpPr>
        <p:spPr>
          <a:xfrm>
            <a:off x="7355149" y="4513965"/>
            <a:ext cx="209434" cy="3495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522AA114-49C7-412D-BEB7-D9E592A36522}"/>
              </a:ext>
            </a:extLst>
          </p:cNvPr>
          <p:cNvCxnSpPr>
            <a:cxnSpLocks/>
          </p:cNvCxnSpPr>
          <p:nvPr/>
        </p:nvCxnSpPr>
        <p:spPr>
          <a:xfrm>
            <a:off x="8435466" y="4511518"/>
            <a:ext cx="256780" cy="3642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0A335C3E-322F-4184-8F22-EE7359AC4714}"/>
              </a:ext>
            </a:extLst>
          </p:cNvPr>
          <p:cNvCxnSpPr>
            <a:cxnSpLocks/>
            <a:stCxn id="21" idx="4"/>
          </p:cNvCxnSpPr>
          <p:nvPr/>
        </p:nvCxnSpPr>
        <p:spPr>
          <a:xfrm flipH="1">
            <a:off x="8067604" y="4500266"/>
            <a:ext cx="243744" cy="28169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0A7ED1FC-0F25-4D78-94A5-AFF0B5610EB6}"/>
              </a:ext>
            </a:extLst>
          </p:cNvPr>
          <p:cNvCxnSpPr>
            <a:cxnSpLocks/>
          </p:cNvCxnSpPr>
          <p:nvPr/>
        </p:nvCxnSpPr>
        <p:spPr>
          <a:xfrm>
            <a:off x="9535813" y="4296758"/>
            <a:ext cx="231016" cy="4478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9626CA0C-7297-4255-94F5-BCD161AF2EEF}"/>
              </a:ext>
            </a:extLst>
          </p:cNvPr>
          <p:cNvCxnSpPr>
            <a:cxnSpLocks/>
          </p:cNvCxnSpPr>
          <p:nvPr/>
        </p:nvCxnSpPr>
        <p:spPr>
          <a:xfrm flipH="1">
            <a:off x="9177365" y="4318164"/>
            <a:ext cx="104345" cy="4203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A89A6F37-5ABE-47E5-8672-87F9860C1423}"/>
              </a:ext>
            </a:extLst>
          </p:cNvPr>
          <p:cNvCxnSpPr>
            <a:cxnSpLocks/>
          </p:cNvCxnSpPr>
          <p:nvPr/>
        </p:nvCxnSpPr>
        <p:spPr>
          <a:xfrm>
            <a:off x="10360746" y="4046632"/>
            <a:ext cx="466524" cy="50998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Oval 65">
            <a:extLst>
              <a:ext uri="{FF2B5EF4-FFF2-40B4-BE49-F238E27FC236}">
                <a16:creationId xmlns:a16="http://schemas.microsoft.com/office/drawing/2014/main" id="{4199B050-90D3-48C0-A16F-B6963D036CAD}"/>
              </a:ext>
            </a:extLst>
          </p:cNvPr>
          <p:cNvSpPr/>
          <p:nvPr/>
        </p:nvSpPr>
        <p:spPr>
          <a:xfrm>
            <a:off x="88141" y="4567633"/>
            <a:ext cx="3965944" cy="957627"/>
          </a:xfrm>
          <a:prstGeom prst="ellipse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8" name="Connector: Curved 67">
            <a:extLst>
              <a:ext uri="{FF2B5EF4-FFF2-40B4-BE49-F238E27FC236}">
                <a16:creationId xmlns:a16="http://schemas.microsoft.com/office/drawing/2014/main" id="{E36EFEA1-48EB-40A2-9618-D12EDA3971D6}"/>
              </a:ext>
            </a:extLst>
          </p:cNvPr>
          <p:cNvCxnSpPr>
            <a:stCxn id="66" idx="6"/>
          </p:cNvCxnSpPr>
          <p:nvPr/>
        </p:nvCxnSpPr>
        <p:spPr>
          <a:xfrm flipV="1">
            <a:off x="4054085" y="4792083"/>
            <a:ext cx="2782241" cy="254364"/>
          </a:xfrm>
          <a:prstGeom prst="curvedConnector3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Oval 68">
            <a:extLst>
              <a:ext uri="{FF2B5EF4-FFF2-40B4-BE49-F238E27FC236}">
                <a16:creationId xmlns:a16="http://schemas.microsoft.com/office/drawing/2014/main" id="{60A7E86F-7EBE-4E29-91C5-1A6002964A38}"/>
              </a:ext>
            </a:extLst>
          </p:cNvPr>
          <p:cNvSpPr/>
          <p:nvPr/>
        </p:nvSpPr>
        <p:spPr>
          <a:xfrm rot="21079624">
            <a:off x="6686503" y="4121871"/>
            <a:ext cx="4793174" cy="957627"/>
          </a:xfrm>
          <a:prstGeom prst="ellipse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2893671" y="1840375"/>
            <a:ext cx="844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root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2600039" y="2209707"/>
            <a:ext cx="446296" cy="1647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9411448" y="1714825"/>
            <a:ext cx="844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root</a:t>
            </a:r>
          </a:p>
        </p:txBody>
      </p:sp>
      <p:cxnSp>
        <p:nvCxnSpPr>
          <p:cNvPr id="53" name="Straight Arrow Connector 52"/>
          <p:cNvCxnSpPr/>
          <p:nvPr/>
        </p:nvCxnSpPr>
        <p:spPr>
          <a:xfrm flipH="1">
            <a:off x="9117816" y="2084157"/>
            <a:ext cx="446296" cy="1647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urved Connector 17"/>
          <p:cNvCxnSpPr/>
          <p:nvPr/>
        </p:nvCxnSpPr>
        <p:spPr>
          <a:xfrm rot="10800000">
            <a:off x="3559351" y="2066386"/>
            <a:ext cx="1700737" cy="856617"/>
          </a:xfrm>
          <a:prstGeom prst="curvedConnector3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22100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An immediate benefit of </a:t>
            </a:r>
            <a:r>
              <a:rPr lang="en-US" dirty="0">
                <a:solidFill>
                  <a:srgbClr val="FF0000"/>
                </a:solidFill>
              </a:rPr>
              <a:t>R</a:t>
            </a:r>
            <a:r>
              <a:rPr lang="en-US" dirty="0"/>
              <a:t>BBSTs</a:t>
            </a:r>
          </a:p>
        </p:txBody>
      </p:sp>
    </p:spTree>
    <p:extLst>
      <p:ext uri="{BB962C8B-B14F-4D97-AF65-F5344CB8AC3E}">
        <p14:creationId xmlns:p14="http://schemas.microsoft.com/office/powerpoint/2010/main" val="6555347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An immediate benefit of </a:t>
            </a:r>
            <a:r>
              <a:rPr lang="en-US" dirty="0">
                <a:solidFill>
                  <a:srgbClr val="FF0000"/>
                </a:solidFill>
              </a:rPr>
              <a:t>R</a:t>
            </a:r>
            <a:r>
              <a:rPr lang="en-US" dirty="0"/>
              <a:t>BBSTs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can use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existing BST code with virtually no modification</a:t>
            </a:r>
            <a:r>
              <a:rPr lang="en-US" dirty="0"/>
              <a:t>!</a:t>
            </a:r>
          </a:p>
          <a:p>
            <a:pPr lvl="1"/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Particularly for searches!</a:t>
            </a:r>
          </a:p>
          <a:p>
            <a:r>
              <a:rPr lang="en-US" dirty="0"/>
              <a:t>In fact, it makes a lot of sense to </a:t>
            </a:r>
            <a:r>
              <a:rPr lang="en-US" dirty="0">
                <a:solidFill>
                  <a:srgbClr val="00B050"/>
                </a:solidFill>
              </a:rPr>
              <a:t>override an existing BST class</a:t>
            </a:r>
          </a:p>
          <a:p>
            <a:pPr lvl="1"/>
            <a:r>
              <a:rPr lang="en-US" dirty="0"/>
              <a:t>You would then need to make any inner node classes in the BST class </a:t>
            </a:r>
            <a:r>
              <a:rPr lang="en-US" dirty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protected</a:t>
            </a:r>
          </a:p>
        </p:txBody>
      </p:sp>
    </p:spTree>
    <p:extLst>
      <p:ext uri="{BB962C8B-B14F-4D97-AF65-F5344CB8AC3E}">
        <p14:creationId xmlns:p14="http://schemas.microsoft.com/office/powerpoint/2010/main" val="42741956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An immediate drawback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Red links</a:t>
                </a:r>
                <a:r>
                  <a:rPr lang="en-US" dirty="0"/>
                  <a:t> make our tree taller </a:t>
                </a:r>
                <a:r>
                  <a:rPr lang="en-US" dirty="0">
                    <a:sym typeface="Wingdings"/>
                  </a:rPr>
                  <a:t>. </a:t>
                </a:r>
              </a:p>
              <a:p>
                <a:r>
                  <a:rPr lang="en-US" dirty="0"/>
                  <a:t>Compared to AVL Trees, which have height in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charset="0"/>
                      </a:rPr>
                      <m:t>[</m:t>
                    </m:r>
                    <m:func>
                      <m:funcPr>
                        <m:ctrlPr>
                          <a:rPr lang="en-US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i="1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r>
                          <a:rPr lang="en-US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func>
                    <m:r>
                      <a:rPr lang="en-US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charset="0"/>
                      </a:rPr>
                      <m:t>, </m:t>
                    </m:r>
                    <m:r>
                      <a:rPr lang="en-US" b="0" i="1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log</m:t>
                        </m:r>
                      </m:e>
                      <m:sub>
                        <m:r>
                          <a:rPr lang="en-US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charset="0"/>
                      </a:rPr>
                      <m:t>𝑛</m:t>
                    </m:r>
                    <m:r>
                      <a:rPr lang="en-US" b="0" i="0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+1</m:t>
                    </m:r>
                    <m:r>
                      <a:rPr lang="en-US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charset="0"/>
                      </a:rPr>
                      <m:t>]</m:t>
                    </m:r>
                  </m:oMath>
                </a14:m>
                <a:r>
                  <a:rPr lang="en-US" dirty="0">
                    <a:solidFill>
                      <a:schemeClr val="accent5">
                        <a:lumMod val="75000"/>
                      </a:schemeClr>
                    </a:solidFill>
                  </a:rPr>
                  <a:t> </a:t>
                </a:r>
              </a:p>
              <a:p>
                <a:r>
                  <a:rPr lang="en-US" dirty="0"/>
                  <a:t>Red-Black Trees have a height 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2">
                            <a:lumMod val="50000"/>
                          </a:schemeClr>
                        </a:solidFill>
                        <a:latin typeface="Cambria Math" charset="0"/>
                      </a:rPr>
                      <m:t>[</m:t>
                    </m:r>
                    <m:func>
                      <m:funcPr>
                        <m:ctrlPr>
                          <a:rPr lang="en-US" b="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accent2">
                                    <a:lumMod val="50000"/>
                                  </a:schemeClr>
                                </a:solidFill>
                                <a:latin typeface="Cambria Math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2">
                                    <a:lumMod val="50000"/>
                                  </a:schemeClr>
                                </a:solidFill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r>
                          <a:rPr lang="en-US" b="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func>
                    <m:r>
                      <a:rPr lang="en-US" b="0" i="0" smtClean="0">
                        <a:solidFill>
                          <a:schemeClr val="accent2">
                            <a:lumMod val="50000"/>
                          </a:schemeClr>
                        </a:solidFill>
                        <a:latin typeface="Cambria Math" charset="0"/>
                      </a:rPr>
                      <m:t>,  2</m:t>
                    </m:r>
                    <m:r>
                      <a:rPr lang="en-US" b="0" i="1" smtClean="0">
                        <a:solidFill>
                          <a:schemeClr val="accent2">
                            <a:lumMod val="50000"/>
                          </a:schemeClr>
                        </a:solidFill>
                        <a:latin typeface="Cambria Math" charset="0"/>
                      </a:rPr>
                      <m:t>⋅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log</m:t>
                        </m:r>
                      </m:e>
                      <m:sub>
                        <m:r>
                          <a:rPr lang="en-US" b="0" i="0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2">
                            <a:lumMod val="50000"/>
                          </a:schemeClr>
                        </a:solidFill>
                        <a:latin typeface="Cambria Math" charset="0"/>
                      </a:rPr>
                      <m:t>𝑛</m:t>
                    </m:r>
                    <m:r>
                      <a:rPr lang="en-US" b="0" i="0" smtClean="0">
                        <a:solidFill>
                          <a:schemeClr val="accent2">
                            <a:lumMod val="50000"/>
                          </a:schemeClr>
                        </a:solidFill>
                        <a:latin typeface="Cambria Math" charset="0"/>
                      </a:rPr>
                      <m:t>]</m:t>
                    </m:r>
                  </m:oMath>
                </a14:m>
                <a:r>
                  <a:rPr lang="en-US" dirty="0">
                    <a:solidFill>
                      <a:schemeClr val="accent2">
                        <a:lumMod val="50000"/>
                      </a:schemeClr>
                    </a:solidFill>
                  </a:rPr>
                  <a:t> </a:t>
                </a:r>
              </a:p>
              <a:p>
                <a:r>
                  <a:rPr lang="en-US" dirty="0"/>
                  <a:t>Best case: A 2-3 tree </a:t>
                </a:r>
                <a:r>
                  <a:rPr lang="en-US" dirty="0">
                    <a:solidFill>
                      <a:srgbClr val="00B050"/>
                    </a:solidFill>
                  </a:rPr>
                  <a:t>with only “two-nodes” (so, a BST) </a:t>
                </a:r>
                <a:r>
                  <a:rPr lang="en-US" dirty="0"/>
                  <a:t>will lead to a </a:t>
                </a:r>
                <a:r>
                  <a:rPr lang="en-US" dirty="0">
                    <a:solidFill>
                      <a:schemeClr val="accent4">
                        <a:lumMod val="75000"/>
                      </a:schemeClr>
                    </a:solidFill>
                  </a:rPr>
                  <a:t>perfectly balanced binary tree in the RBBST representation</a:t>
                </a:r>
                <a:r>
                  <a:rPr lang="en-US" dirty="0"/>
                  <a:t>. </a:t>
                </a:r>
              </a:p>
              <a:p>
                <a:r>
                  <a:rPr lang="en-US" dirty="0"/>
                  <a:t>Worst case: </a:t>
                </a:r>
                <a:r>
                  <a:rPr lang="en-US" dirty="0">
                    <a:solidFill>
                      <a:srgbClr val="7030A0"/>
                    </a:solidFill>
                  </a:rPr>
                  <a:t>A 2-3 tree whose left links are all red.</a:t>
                </a:r>
                <a:endParaRPr lang="en-US" dirty="0"/>
              </a:p>
              <a:p>
                <a:pPr lvl="1"/>
                <a:r>
                  <a:rPr lang="en-US" dirty="0"/>
                  <a:t>That’ll lead to </a:t>
                </a:r>
                <a14:m>
                  <m:oMath xmlns:m="http://schemas.openxmlformats.org/officeDocument/2006/math">
                    <m:r>
                      <a:rPr lang="en-US" i="0" smtClean="0">
                        <a:solidFill>
                          <a:srgbClr val="FF4CFB"/>
                        </a:solidFill>
                        <a:latin typeface="Cambria Math" charset="0"/>
                      </a:rPr>
                      <m:t>2⋅</m:t>
                    </m:r>
                    <m:sSub>
                      <m:sSubPr>
                        <m:ctrlPr>
                          <a:rPr lang="en-US" i="1">
                            <a:solidFill>
                              <a:srgbClr val="FF4CFB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i="0">
                            <a:solidFill>
                              <a:srgbClr val="FF4CFB"/>
                            </a:solidFill>
                            <a:latin typeface="Cambria Math" charset="0"/>
                          </a:rPr>
                          <m:t>log</m:t>
                        </m:r>
                      </m:e>
                      <m:sub>
                        <m:r>
                          <a:rPr lang="en-US" i="0">
                            <a:solidFill>
                              <a:srgbClr val="FF4CFB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m:rPr>
                        <m:sty m:val="p"/>
                      </m:rPr>
                      <a:rPr lang="en-US" i="0">
                        <a:solidFill>
                          <a:srgbClr val="FF4CFB"/>
                        </a:solidFill>
                        <a:latin typeface="Cambria Math" charset="0"/>
                      </a:rPr>
                      <m:t>n</m:t>
                    </m:r>
                  </m:oMath>
                </a14:m>
                <a:r>
                  <a:rPr lang="en-US" dirty="0">
                    <a:solidFill>
                      <a:srgbClr val="FF4CFB"/>
                    </a:solidFill>
                  </a:rPr>
                  <a:t>.</a:t>
                </a: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6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768057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Quiz for you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In a red-black tree, we are </a:t>
                </a:r>
                <a:r>
                  <a:rPr lang="en-US" dirty="0">
                    <a:solidFill>
                      <a:srgbClr val="FF0000"/>
                    </a:solidFill>
                  </a:rPr>
                  <a:t>guaranteed at least one node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who has two red links connected to it.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E78DD8AD-150E-4F64-827F-60E0B7EA0CD1}"/>
              </a:ext>
            </a:extLst>
          </p:cNvPr>
          <p:cNvCxnSpPr>
            <a:cxnSpLocks/>
          </p:cNvCxnSpPr>
          <p:nvPr/>
        </p:nvCxnSpPr>
        <p:spPr>
          <a:xfrm flipH="1">
            <a:off x="1181492" y="4963229"/>
            <a:ext cx="896091" cy="12661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: Rounded Corners 5">
            <a:extLst>
              <a:ext uri="{FF2B5EF4-FFF2-40B4-BE49-F238E27FC236}">
                <a16:creationId xmlns:a16="http://schemas.microsoft.com/office/drawing/2014/main" id="{B1C782A1-D509-4862-91D5-D12E8FD61563}"/>
              </a:ext>
            </a:extLst>
          </p:cNvPr>
          <p:cNvSpPr/>
          <p:nvPr/>
        </p:nvSpPr>
        <p:spPr>
          <a:xfrm>
            <a:off x="1909322" y="6282266"/>
            <a:ext cx="861483" cy="57573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20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A259CEC-FBAB-4CC4-AB74-078251B865B0}"/>
              </a:ext>
            </a:extLst>
          </p:cNvPr>
          <p:cNvCxnSpPr>
            <a:cxnSpLocks/>
          </p:cNvCxnSpPr>
          <p:nvPr/>
        </p:nvCxnSpPr>
        <p:spPr>
          <a:xfrm flipH="1">
            <a:off x="2279931" y="4977578"/>
            <a:ext cx="173962" cy="13190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: Rounded Corners 8">
            <a:extLst>
              <a:ext uri="{FF2B5EF4-FFF2-40B4-BE49-F238E27FC236}">
                <a16:creationId xmlns:a16="http://schemas.microsoft.com/office/drawing/2014/main" id="{4EE20695-8F78-4BBA-90E2-F5A65A983368}"/>
              </a:ext>
            </a:extLst>
          </p:cNvPr>
          <p:cNvSpPr/>
          <p:nvPr/>
        </p:nvSpPr>
        <p:spPr>
          <a:xfrm>
            <a:off x="3222621" y="6219268"/>
            <a:ext cx="1479868" cy="575734"/>
          </a:xfrm>
          <a:prstGeom prst="roundRect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32, 39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113F1B8-A47C-4ACC-B614-F5BC0B352854}"/>
              </a:ext>
            </a:extLst>
          </p:cNvPr>
          <p:cNvCxnSpPr>
            <a:cxnSpLocks/>
          </p:cNvCxnSpPr>
          <p:nvPr/>
        </p:nvCxnSpPr>
        <p:spPr>
          <a:xfrm>
            <a:off x="2710672" y="4977578"/>
            <a:ext cx="1191750" cy="12560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: Rounded Corners 12">
            <a:extLst>
              <a:ext uri="{FF2B5EF4-FFF2-40B4-BE49-F238E27FC236}">
                <a16:creationId xmlns:a16="http://schemas.microsoft.com/office/drawing/2014/main" id="{ABDA5997-B36F-4469-955F-8722586E65A8}"/>
              </a:ext>
            </a:extLst>
          </p:cNvPr>
          <p:cNvSpPr/>
          <p:nvPr/>
        </p:nvSpPr>
        <p:spPr>
          <a:xfrm>
            <a:off x="1985100" y="4387495"/>
            <a:ext cx="1057851" cy="575734"/>
          </a:xfrm>
          <a:prstGeom prst="roundRect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15, 30</a:t>
            </a:r>
          </a:p>
        </p:txBody>
      </p:sp>
      <p:sp>
        <p:nvSpPr>
          <p:cNvPr id="10" name="Oval 9"/>
          <p:cNvSpPr/>
          <p:nvPr/>
        </p:nvSpPr>
        <p:spPr>
          <a:xfrm>
            <a:off x="7060026" y="6295965"/>
            <a:ext cx="614585" cy="44824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11" name="Oval 10"/>
          <p:cNvSpPr/>
          <p:nvPr/>
        </p:nvSpPr>
        <p:spPr>
          <a:xfrm>
            <a:off x="8016225" y="6282266"/>
            <a:ext cx="614585" cy="44824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20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78DD8AD-150E-4F64-827F-60E0B7EA0CD1}"/>
              </a:ext>
            </a:extLst>
          </p:cNvPr>
          <p:cNvCxnSpPr>
            <a:cxnSpLocks/>
            <a:endCxn id="19" idx="0"/>
          </p:cNvCxnSpPr>
          <p:nvPr/>
        </p:nvCxnSpPr>
        <p:spPr>
          <a:xfrm flipH="1">
            <a:off x="7367319" y="4911934"/>
            <a:ext cx="375012" cy="13840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A259CEC-FBAB-4CC4-AB74-078251B865B0}"/>
              </a:ext>
            </a:extLst>
          </p:cNvPr>
          <p:cNvCxnSpPr>
            <a:cxnSpLocks/>
          </p:cNvCxnSpPr>
          <p:nvPr/>
        </p:nvCxnSpPr>
        <p:spPr>
          <a:xfrm>
            <a:off x="8176908" y="4911934"/>
            <a:ext cx="146610" cy="13703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113F1B8-A47C-4ACC-B614-F5BC0B352854}"/>
              </a:ext>
            </a:extLst>
          </p:cNvPr>
          <p:cNvCxnSpPr>
            <a:cxnSpLocks/>
          </p:cNvCxnSpPr>
          <p:nvPr/>
        </p:nvCxnSpPr>
        <p:spPr>
          <a:xfrm>
            <a:off x="9095261" y="4651304"/>
            <a:ext cx="1191750" cy="12560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/>
          <p:cNvSpPr/>
          <p:nvPr/>
        </p:nvSpPr>
        <p:spPr>
          <a:xfrm>
            <a:off x="9095261" y="6091716"/>
            <a:ext cx="614585" cy="44824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32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9887672" y="5867592"/>
            <a:ext cx="614585" cy="44824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39 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 flipH="1">
            <a:off x="9619842" y="6091716"/>
            <a:ext cx="267830" cy="6564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/>
          <p:cNvSpPr/>
          <p:nvPr/>
        </p:nvSpPr>
        <p:spPr>
          <a:xfrm>
            <a:off x="8582246" y="4275881"/>
            <a:ext cx="614585" cy="44824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30 </a:t>
            </a:r>
          </a:p>
        </p:txBody>
      </p:sp>
      <p:sp>
        <p:nvSpPr>
          <p:cNvPr id="20" name="Oval 19"/>
          <p:cNvSpPr/>
          <p:nvPr/>
        </p:nvSpPr>
        <p:spPr>
          <a:xfrm>
            <a:off x="7652327" y="4529330"/>
            <a:ext cx="614585" cy="44824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15</a:t>
            </a:r>
          </a:p>
        </p:txBody>
      </p:sp>
      <p:cxnSp>
        <p:nvCxnSpPr>
          <p:cNvPr id="21" name="Straight Arrow Connector 20"/>
          <p:cNvCxnSpPr/>
          <p:nvPr/>
        </p:nvCxnSpPr>
        <p:spPr>
          <a:xfrm flipH="1">
            <a:off x="8176908" y="4500005"/>
            <a:ext cx="405338" cy="9496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: Rounded Corners 5">
            <a:extLst>
              <a:ext uri="{FF2B5EF4-FFF2-40B4-BE49-F238E27FC236}">
                <a16:creationId xmlns:a16="http://schemas.microsoft.com/office/drawing/2014/main" id="{B1C782A1-D509-4862-91D5-D12E8FD61563}"/>
              </a:ext>
            </a:extLst>
          </p:cNvPr>
          <p:cNvSpPr/>
          <p:nvPr/>
        </p:nvSpPr>
        <p:spPr>
          <a:xfrm>
            <a:off x="777340" y="6252097"/>
            <a:ext cx="861483" cy="57573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4076906" y="2914651"/>
            <a:ext cx="1251166" cy="5715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True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5829506" y="2914651"/>
            <a:ext cx="1251166" cy="571500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False</a:t>
            </a:r>
          </a:p>
        </p:txBody>
      </p:sp>
    </p:spTree>
    <p:extLst>
      <p:ext uri="{BB962C8B-B14F-4D97-AF65-F5344CB8AC3E}">
        <p14:creationId xmlns:p14="http://schemas.microsoft.com/office/powerpoint/2010/main" val="4418747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Quiz for you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In a red-black tree, we are </a:t>
                </a:r>
                <a:r>
                  <a:rPr lang="en-US" dirty="0">
                    <a:solidFill>
                      <a:srgbClr val="FF0000"/>
                    </a:solidFill>
                  </a:rPr>
                  <a:t>guaranteed at least one node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0000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who has two red links connected to it.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E78DD8AD-150E-4F64-827F-60E0B7EA0CD1}"/>
              </a:ext>
            </a:extLst>
          </p:cNvPr>
          <p:cNvCxnSpPr>
            <a:cxnSpLocks/>
          </p:cNvCxnSpPr>
          <p:nvPr/>
        </p:nvCxnSpPr>
        <p:spPr>
          <a:xfrm flipH="1">
            <a:off x="1181492" y="4963229"/>
            <a:ext cx="896091" cy="12661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: Rounded Corners 5">
            <a:extLst>
              <a:ext uri="{FF2B5EF4-FFF2-40B4-BE49-F238E27FC236}">
                <a16:creationId xmlns:a16="http://schemas.microsoft.com/office/drawing/2014/main" id="{B1C782A1-D509-4862-91D5-D12E8FD61563}"/>
              </a:ext>
            </a:extLst>
          </p:cNvPr>
          <p:cNvSpPr/>
          <p:nvPr/>
        </p:nvSpPr>
        <p:spPr>
          <a:xfrm>
            <a:off x="1909322" y="6282266"/>
            <a:ext cx="861483" cy="57573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20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A259CEC-FBAB-4CC4-AB74-078251B865B0}"/>
              </a:ext>
            </a:extLst>
          </p:cNvPr>
          <p:cNvCxnSpPr>
            <a:cxnSpLocks/>
          </p:cNvCxnSpPr>
          <p:nvPr/>
        </p:nvCxnSpPr>
        <p:spPr>
          <a:xfrm flipH="1">
            <a:off x="2279931" y="4977578"/>
            <a:ext cx="173962" cy="13190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: Rounded Corners 8">
            <a:extLst>
              <a:ext uri="{FF2B5EF4-FFF2-40B4-BE49-F238E27FC236}">
                <a16:creationId xmlns:a16="http://schemas.microsoft.com/office/drawing/2014/main" id="{4EE20695-8F78-4BBA-90E2-F5A65A983368}"/>
              </a:ext>
            </a:extLst>
          </p:cNvPr>
          <p:cNvSpPr/>
          <p:nvPr/>
        </p:nvSpPr>
        <p:spPr>
          <a:xfrm>
            <a:off x="3222621" y="6219268"/>
            <a:ext cx="1479868" cy="575734"/>
          </a:xfrm>
          <a:prstGeom prst="roundRect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32, 39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113F1B8-A47C-4ACC-B614-F5BC0B352854}"/>
              </a:ext>
            </a:extLst>
          </p:cNvPr>
          <p:cNvCxnSpPr>
            <a:cxnSpLocks/>
          </p:cNvCxnSpPr>
          <p:nvPr/>
        </p:nvCxnSpPr>
        <p:spPr>
          <a:xfrm>
            <a:off x="2710672" y="4977578"/>
            <a:ext cx="1191750" cy="12560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: Rounded Corners 12">
            <a:extLst>
              <a:ext uri="{FF2B5EF4-FFF2-40B4-BE49-F238E27FC236}">
                <a16:creationId xmlns:a16="http://schemas.microsoft.com/office/drawing/2014/main" id="{ABDA5997-B36F-4469-955F-8722586E65A8}"/>
              </a:ext>
            </a:extLst>
          </p:cNvPr>
          <p:cNvSpPr/>
          <p:nvPr/>
        </p:nvSpPr>
        <p:spPr>
          <a:xfrm>
            <a:off x="1985100" y="4387495"/>
            <a:ext cx="1057851" cy="575734"/>
          </a:xfrm>
          <a:prstGeom prst="roundRect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15, 30</a:t>
            </a:r>
          </a:p>
        </p:txBody>
      </p:sp>
      <p:sp>
        <p:nvSpPr>
          <p:cNvPr id="10" name="Oval 9"/>
          <p:cNvSpPr/>
          <p:nvPr/>
        </p:nvSpPr>
        <p:spPr>
          <a:xfrm>
            <a:off x="7060026" y="6295965"/>
            <a:ext cx="614585" cy="44824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11" name="Oval 10"/>
          <p:cNvSpPr/>
          <p:nvPr/>
        </p:nvSpPr>
        <p:spPr>
          <a:xfrm>
            <a:off x="8016225" y="6282266"/>
            <a:ext cx="614585" cy="44824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20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78DD8AD-150E-4F64-827F-60E0B7EA0CD1}"/>
              </a:ext>
            </a:extLst>
          </p:cNvPr>
          <p:cNvCxnSpPr>
            <a:cxnSpLocks/>
            <a:endCxn id="19" idx="0"/>
          </p:cNvCxnSpPr>
          <p:nvPr/>
        </p:nvCxnSpPr>
        <p:spPr>
          <a:xfrm flipH="1">
            <a:off x="7367319" y="4911934"/>
            <a:ext cx="375012" cy="13840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A259CEC-FBAB-4CC4-AB74-078251B865B0}"/>
              </a:ext>
            </a:extLst>
          </p:cNvPr>
          <p:cNvCxnSpPr>
            <a:cxnSpLocks/>
          </p:cNvCxnSpPr>
          <p:nvPr/>
        </p:nvCxnSpPr>
        <p:spPr>
          <a:xfrm>
            <a:off x="8176908" y="4911934"/>
            <a:ext cx="146610" cy="13703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113F1B8-A47C-4ACC-B614-F5BC0B352854}"/>
              </a:ext>
            </a:extLst>
          </p:cNvPr>
          <p:cNvCxnSpPr>
            <a:cxnSpLocks/>
          </p:cNvCxnSpPr>
          <p:nvPr/>
        </p:nvCxnSpPr>
        <p:spPr>
          <a:xfrm>
            <a:off x="9095261" y="4651304"/>
            <a:ext cx="1191750" cy="12560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/>
          <p:cNvSpPr/>
          <p:nvPr/>
        </p:nvSpPr>
        <p:spPr>
          <a:xfrm>
            <a:off x="9095261" y="6091716"/>
            <a:ext cx="614585" cy="44824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32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9887672" y="5867592"/>
            <a:ext cx="614585" cy="44824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39 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 flipH="1">
            <a:off x="9619842" y="6091716"/>
            <a:ext cx="267830" cy="6564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/>
          <p:cNvSpPr/>
          <p:nvPr/>
        </p:nvSpPr>
        <p:spPr>
          <a:xfrm>
            <a:off x="8582246" y="4275881"/>
            <a:ext cx="614585" cy="44824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30 </a:t>
            </a:r>
          </a:p>
        </p:txBody>
      </p:sp>
      <p:sp>
        <p:nvSpPr>
          <p:cNvPr id="20" name="Oval 19"/>
          <p:cNvSpPr/>
          <p:nvPr/>
        </p:nvSpPr>
        <p:spPr>
          <a:xfrm>
            <a:off x="7652327" y="4529330"/>
            <a:ext cx="614585" cy="44824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15</a:t>
            </a:r>
          </a:p>
        </p:txBody>
      </p:sp>
      <p:cxnSp>
        <p:nvCxnSpPr>
          <p:cNvPr id="21" name="Straight Arrow Connector 20"/>
          <p:cNvCxnSpPr/>
          <p:nvPr/>
        </p:nvCxnSpPr>
        <p:spPr>
          <a:xfrm flipH="1">
            <a:off x="8176908" y="4500005"/>
            <a:ext cx="405338" cy="9496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: Rounded Corners 5">
            <a:extLst>
              <a:ext uri="{FF2B5EF4-FFF2-40B4-BE49-F238E27FC236}">
                <a16:creationId xmlns:a16="http://schemas.microsoft.com/office/drawing/2014/main" id="{B1C782A1-D509-4862-91D5-D12E8FD61563}"/>
              </a:ext>
            </a:extLst>
          </p:cNvPr>
          <p:cNvSpPr/>
          <p:nvPr/>
        </p:nvSpPr>
        <p:spPr>
          <a:xfrm>
            <a:off x="777340" y="6252097"/>
            <a:ext cx="861483" cy="57573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4076906" y="2914651"/>
            <a:ext cx="1251166" cy="5715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True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5829506" y="2914651"/>
            <a:ext cx="1251166" cy="571500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False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7652327" y="2461819"/>
            <a:ext cx="4420611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/>
              <a:t>In fact, we have the </a:t>
            </a:r>
            <a:r>
              <a:rPr lang="en-US" sz="2600" b="1" dirty="0">
                <a:solidFill>
                  <a:schemeClr val="accent1"/>
                </a:solidFill>
              </a:rPr>
              <a:t>opposite guarantee</a:t>
            </a:r>
            <a:r>
              <a:rPr lang="en-US" sz="2600" dirty="0"/>
              <a:t>: there are </a:t>
            </a:r>
            <a:r>
              <a:rPr lang="en-US" sz="2600" b="1" i="1" dirty="0">
                <a:solidFill>
                  <a:schemeClr val="accent6">
                    <a:lumMod val="75000"/>
                  </a:schemeClr>
                </a:solidFill>
              </a:rPr>
              <a:t>no nodes </a:t>
            </a:r>
            <a:r>
              <a:rPr lang="en-US" sz="2600" dirty="0"/>
              <a:t>that are linked to by </a:t>
            </a:r>
            <a:r>
              <a:rPr lang="en-US" sz="2600" dirty="0">
                <a:solidFill>
                  <a:srgbClr val="FF0000"/>
                </a:solidFill>
              </a:rPr>
              <a:t>2 red links.</a:t>
            </a:r>
          </a:p>
        </p:txBody>
      </p:sp>
      <p:sp>
        <p:nvSpPr>
          <p:cNvPr id="28" name="Oval 27"/>
          <p:cNvSpPr/>
          <p:nvPr/>
        </p:nvSpPr>
        <p:spPr>
          <a:xfrm>
            <a:off x="5600700" y="2600325"/>
            <a:ext cx="1657350" cy="115415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8164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F4792C-867F-A342-8D07-91B8817E9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Resources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C83B593-8DFC-8441-94B3-7544F0A337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9623" y="2013194"/>
            <a:ext cx="3314231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F132549-194D-AB42-BC82-48D3983C85F5}"/>
              </a:ext>
            </a:extLst>
          </p:cNvPr>
          <p:cNvSpPr txBox="1"/>
          <p:nvPr/>
        </p:nvSpPr>
        <p:spPr>
          <a:xfrm>
            <a:off x="211015" y="2098431"/>
            <a:ext cx="736209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We will be discussing </a:t>
            </a:r>
            <a:r>
              <a:rPr lang="en-US" sz="3600" dirty="0">
                <a:hlinkClick r:id="rId3"/>
              </a:rPr>
              <a:t>“left-leaning” Red-Black Binary Search Trees</a:t>
            </a:r>
            <a:r>
              <a:rPr lang="en-US" sz="36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Sedgewick &amp; Wayne are a great resource (chapter 3.3).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Slides’ programming model based on theirs.</a:t>
            </a:r>
          </a:p>
        </p:txBody>
      </p:sp>
    </p:spTree>
    <p:extLst>
      <p:ext uri="{BB962C8B-B14F-4D97-AF65-F5344CB8AC3E}">
        <p14:creationId xmlns:p14="http://schemas.microsoft.com/office/powerpoint/2010/main" val="38070091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Another quiz for you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In a (left-leaning) red-black tree, it is </a:t>
                </a:r>
                <a:r>
                  <a:rPr lang="en-US" dirty="0">
                    <a:solidFill>
                      <a:schemeClr val="accent4">
                        <a:lumMod val="75000"/>
                      </a:schemeClr>
                    </a:solidFill>
                  </a:rPr>
                  <a:t>guaranteed that at least one </a:t>
                </a:r>
                <a:r>
                  <a:rPr lang="en-US" dirty="0">
                    <a:solidFill>
                      <a:srgbClr val="FF0000"/>
                    </a:solidFill>
                  </a:rPr>
                  <a:t>red</a:t>
                </a:r>
                <a:r>
                  <a:rPr lang="en-US" dirty="0">
                    <a:solidFill>
                      <a:schemeClr val="accent4">
                        <a:lumMod val="75000"/>
                      </a:schemeClr>
                    </a:solidFill>
                  </a:rPr>
                  <a:t> link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charset="0"/>
                      </a:rPr>
                      <m:t>ℓ</m:t>
                    </m:r>
                  </m:oMath>
                </a14:m>
                <a:r>
                  <a:rPr lang="en-US" dirty="0"/>
                  <a:t> is </a:t>
                </a:r>
                <a:r>
                  <a:rPr lang="en-US" b="1" dirty="0">
                    <a:solidFill>
                      <a:srgbClr val="7030A0"/>
                    </a:solidFill>
                  </a:rPr>
                  <a:t>right-leaning</a:t>
                </a:r>
                <a:r>
                  <a:rPr lang="en-US" dirty="0"/>
                  <a:t> instead of </a:t>
                </a:r>
                <a:r>
                  <a:rPr lang="en-US" b="1" dirty="0">
                    <a:solidFill>
                      <a:schemeClr val="accent2">
                        <a:lumMod val="50000"/>
                      </a:schemeClr>
                    </a:solidFill>
                  </a:rPr>
                  <a:t>left-leaning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E78DD8AD-150E-4F64-827F-60E0B7EA0CD1}"/>
              </a:ext>
            </a:extLst>
          </p:cNvPr>
          <p:cNvCxnSpPr>
            <a:cxnSpLocks/>
          </p:cNvCxnSpPr>
          <p:nvPr/>
        </p:nvCxnSpPr>
        <p:spPr>
          <a:xfrm flipH="1">
            <a:off x="1181492" y="4963229"/>
            <a:ext cx="896091" cy="12661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: Rounded Corners 5">
            <a:extLst>
              <a:ext uri="{FF2B5EF4-FFF2-40B4-BE49-F238E27FC236}">
                <a16:creationId xmlns:a16="http://schemas.microsoft.com/office/drawing/2014/main" id="{B1C782A1-D509-4862-91D5-D12E8FD61563}"/>
              </a:ext>
            </a:extLst>
          </p:cNvPr>
          <p:cNvSpPr/>
          <p:nvPr/>
        </p:nvSpPr>
        <p:spPr>
          <a:xfrm>
            <a:off x="1909322" y="6282266"/>
            <a:ext cx="861483" cy="57573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20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A259CEC-FBAB-4CC4-AB74-078251B865B0}"/>
              </a:ext>
            </a:extLst>
          </p:cNvPr>
          <p:cNvCxnSpPr>
            <a:cxnSpLocks/>
          </p:cNvCxnSpPr>
          <p:nvPr/>
        </p:nvCxnSpPr>
        <p:spPr>
          <a:xfrm flipH="1">
            <a:off x="2279931" y="4977578"/>
            <a:ext cx="173962" cy="13190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: Rounded Corners 8">
            <a:extLst>
              <a:ext uri="{FF2B5EF4-FFF2-40B4-BE49-F238E27FC236}">
                <a16:creationId xmlns:a16="http://schemas.microsoft.com/office/drawing/2014/main" id="{4EE20695-8F78-4BBA-90E2-F5A65A983368}"/>
              </a:ext>
            </a:extLst>
          </p:cNvPr>
          <p:cNvSpPr/>
          <p:nvPr/>
        </p:nvSpPr>
        <p:spPr>
          <a:xfrm>
            <a:off x="3222621" y="6219268"/>
            <a:ext cx="1479868" cy="575734"/>
          </a:xfrm>
          <a:prstGeom prst="roundRect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32, 39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113F1B8-A47C-4ACC-B614-F5BC0B352854}"/>
              </a:ext>
            </a:extLst>
          </p:cNvPr>
          <p:cNvCxnSpPr>
            <a:cxnSpLocks/>
          </p:cNvCxnSpPr>
          <p:nvPr/>
        </p:nvCxnSpPr>
        <p:spPr>
          <a:xfrm>
            <a:off x="2710672" y="4977578"/>
            <a:ext cx="1191750" cy="12560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: Rounded Corners 12">
            <a:extLst>
              <a:ext uri="{FF2B5EF4-FFF2-40B4-BE49-F238E27FC236}">
                <a16:creationId xmlns:a16="http://schemas.microsoft.com/office/drawing/2014/main" id="{ABDA5997-B36F-4469-955F-8722586E65A8}"/>
              </a:ext>
            </a:extLst>
          </p:cNvPr>
          <p:cNvSpPr/>
          <p:nvPr/>
        </p:nvSpPr>
        <p:spPr>
          <a:xfrm>
            <a:off x="1985100" y="4387495"/>
            <a:ext cx="1057851" cy="575734"/>
          </a:xfrm>
          <a:prstGeom prst="roundRect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15, 30</a:t>
            </a:r>
          </a:p>
        </p:txBody>
      </p:sp>
      <p:sp>
        <p:nvSpPr>
          <p:cNvPr id="10" name="Oval 9"/>
          <p:cNvSpPr/>
          <p:nvPr/>
        </p:nvSpPr>
        <p:spPr>
          <a:xfrm>
            <a:off x="7060026" y="6295965"/>
            <a:ext cx="614585" cy="44824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11" name="Oval 10"/>
          <p:cNvSpPr/>
          <p:nvPr/>
        </p:nvSpPr>
        <p:spPr>
          <a:xfrm>
            <a:off x="8016225" y="6282266"/>
            <a:ext cx="614585" cy="44824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20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78DD8AD-150E-4F64-827F-60E0B7EA0CD1}"/>
              </a:ext>
            </a:extLst>
          </p:cNvPr>
          <p:cNvCxnSpPr>
            <a:cxnSpLocks/>
            <a:endCxn id="19" idx="0"/>
          </p:cNvCxnSpPr>
          <p:nvPr/>
        </p:nvCxnSpPr>
        <p:spPr>
          <a:xfrm flipH="1">
            <a:off x="7367319" y="4911934"/>
            <a:ext cx="375012" cy="13840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A259CEC-FBAB-4CC4-AB74-078251B865B0}"/>
              </a:ext>
            </a:extLst>
          </p:cNvPr>
          <p:cNvCxnSpPr>
            <a:cxnSpLocks/>
          </p:cNvCxnSpPr>
          <p:nvPr/>
        </p:nvCxnSpPr>
        <p:spPr>
          <a:xfrm>
            <a:off x="8176908" y="4911934"/>
            <a:ext cx="146610" cy="13703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113F1B8-A47C-4ACC-B614-F5BC0B352854}"/>
              </a:ext>
            </a:extLst>
          </p:cNvPr>
          <p:cNvCxnSpPr>
            <a:cxnSpLocks/>
          </p:cNvCxnSpPr>
          <p:nvPr/>
        </p:nvCxnSpPr>
        <p:spPr>
          <a:xfrm>
            <a:off x="9095261" y="4651304"/>
            <a:ext cx="1191750" cy="12560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/>
          <p:cNvSpPr/>
          <p:nvPr/>
        </p:nvSpPr>
        <p:spPr>
          <a:xfrm>
            <a:off x="9095261" y="6091716"/>
            <a:ext cx="614585" cy="44824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32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9887672" y="5867592"/>
            <a:ext cx="614585" cy="44824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39 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 flipH="1">
            <a:off x="9619842" y="6091716"/>
            <a:ext cx="267830" cy="6564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/>
          <p:cNvSpPr/>
          <p:nvPr/>
        </p:nvSpPr>
        <p:spPr>
          <a:xfrm>
            <a:off x="8582246" y="4275881"/>
            <a:ext cx="614585" cy="44824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30 </a:t>
            </a:r>
          </a:p>
        </p:txBody>
      </p:sp>
      <p:sp>
        <p:nvSpPr>
          <p:cNvPr id="20" name="Oval 19"/>
          <p:cNvSpPr/>
          <p:nvPr/>
        </p:nvSpPr>
        <p:spPr>
          <a:xfrm>
            <a:off x="7652327" y="4529330"/>
            <a:ext cx="614585" cy="44824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15</a:t>
            </a:r>
          </a:p>
        </p:txBody>
      </p:sp>
      <p:cxnSp>
        <p:nvCxnSpPr>
          <p:cNvPr id="21" name="Straight Arrow Connector 20"/>
          <p:cNvCxnSpPr/>
          <p:nvPr/>
        </p:nvCxnSpPr>
        <p:spPr>
          <a:xfrm flipH="1">
            <a:off x="8176908" y="4500005"/>
            <a:ext cx="405338" cy="9496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: Rounded Corners 5">
            <a:extLst>
              <a:ext uri="{FF2B5EF4-FFF2-40B4-BE49-F238E27FC236}">
                <a16:creationId xmlns:a16="http://schemas.microsoft.com/office/drawing/2014/main" id="{B1C782A1-D509-4862-91D5-D12E8FD61563}"/>
              </a:ext>
            </a:extLst>
          </p:cNvPr>
          <p:cNvSpPr/>
          <p:nvPr/>
        </p:nvSpPr>
        <p:spPr>
          <a:xfrm>
            <a:off x="777340" y="6252097"/>
            <a:ext cx="861483" cy="57573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4076906" y="2914651"/>
            <a:ext cx="1251166" cy="5715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True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5829506" y="2914651"/>
            <a:ext cx="1251166" cy="571500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False</a:t>
            </a:r>
          </a:p>
        </p:txBody>
      </p:sp>
    </p:spTree>
    <p:extLst>
      <p:ext uri="{BB962C8B-B14F-4D97-AF65-F5344CB8AC3E}">
        <p14:creationId xmlns:p14="http://schemas.microsoft.com/office/powerpoint/2010/main" val="2605774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Another quiz for you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In a (left-leaning) red-black tree, it is </a:t>
                </a:r>
                <a:r>
                  <a:rPr lang="en-US" dirty="0">
                    <a:solidFill>
                      <a:schemeClr val="accent4">
                        <a:lumMod val="75000"/>
                      </a:schemeClr>
                    </a:solidFill>
                  </a:rPr>
                  <a:t>guaranteed that at least one </a:t>
                </a:r>
                <a:r>
                  <a:rPr lang="en-US" dirty="0">
                    <a:solidFill>
                      <a:srgbClr val="FF0000"/>
                    </a:solidFill>
                  </a:rPr>
                  <a:t>red</a:t>
                </a:r>
                <a:r>
                  <a:rPr lang="en-US" dirty="0">
                    <a:solidFill>
                      <a:schemeClr val="accent4">
                        <a:lumMod val="75000"/>
                      </a:schemeClr>
                    </a:solidFill>
                  </a:rPr>
                  <a:t> link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charset="0"/>
                      </a:rPr>
                      <m:t>ℓ</m:t>
                    </m:r>
                  </m:oMath>
                </a14:m>
                <a:r>
                  <a:rPr lang="en-US" dirty="0"/>
                  <a:t> is </a:t>
                </a:r>
                <a:r>
                  <a:rPr lang="en-US" b="1" dirty="0">
                    <a:solidFill>
                      <a:srgbClr val="7030A0"/>
                    </a:solidFill>
                  </a:rPr>
                  <a:t>right-leaning</a:t>
                </a:r>
                <a:r>
                  <a:rPr lang="en-US" dirty="0"/>
                  <a:t> instead of </a:t>
                </a:r>
                <a:r>
                  <a:rPr lang="en-US" b="1" dirty="0">
                    <a:solidFill>
                      <a:schemeClr val="accent2">
                        <a:lumMod val="50000"/>
                      </a:schemeClr>
                    </a:solidFill>
                  </a:rPr>
                  <a:t>left-leaning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E78DD8AD-150E-4F64-827F-60E0B7EA0CD1}"/>
              </a:ext>
            </a:extLst>
          </p:cNvPr>
          <p:cNvCxnSpPr>
            <a:cxnSpLocks/>
          </p:cNvCxnSpPr>
          <p:nvPr/>
        </p:nvCxnSpPr>
        <p:spPr>
          <a:xfrm flipH="1">
            <a:off x="1181492" y="4963229"/>
            <a:ext cx="896091" cy="12661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: Rounded Corners 5">
            <a:extLst>
              <a:ext uri="{FF2B5EF4-FFF2-40B4-BE49-F238E27FC236}">
                <a16:creationId xmlns:a16="http://schemas.microsoft.com/office/drawing/2014/main" id="{B1C782A1-D509-4862-91D5-D12E8FD61563}"/>
              </a:ext>
            </a:extLst>
          </p:cNvPr>
          <p:cNvSpPr/>
          <p:nvPr/>
        </p:nvSpPr>
        <p:spPr>
          <a:xfrm>
            <a:off x="1909322" y="6282266"/>
            <a:ext cx="861483" cy="57573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20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A259CEC-FBAB-4CC4-AB74-078251B865B0}"/>
              </a:ext>
            </a:extLst>
          </p:cNvPr>
          <p:cNvCxnSpPr>
            <a:cxnSpLocks/>
          </p:cNvCxnSpPr>
          <p:nvPr/>
        </p:nvCxnSpPr>
        <p:spPr>
          <a:xfrm flipH="1">
            <a:off x="2279931" y="4977578"/>
            <a:ext cx="173962" cy="13190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: Rounded Corners 8">
            <a:extLst>
              <a:ext uri="{FF2B5EF4-FFF2-40B4-BE49-F238E27FC236}">
                <a16:creationId xmlns:a16="http://schemas.microsoft.com/office/drawing/2014/main" id="{4EE20695-8F78-4BBA-90E2-F5A65A983368}"/>
              </a:ext>
            </a:extLst>
          </p:cNvPr>
          <p:cNvSpPr/>
          <p:nvPr/>
        </p:nvSpPr>
        <p:spPr>
          <a:xfrm>
            <a:off x="3222621" y="6219268"/>
            <a:ext cx="1479868" cy="575734"/>
          </a:xfrm>
          <a:prstGeom prst="roundRect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32, 39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113F1B8-A47C-4ACC-B614-F5BC0B352854}"/>
              </a:ext>
            </a:extLst>
          </p:cNvPr>
          <p:cNvCxnSpPr>
            <a:cxnSpLocks/>
          </p:cNvCxnSpPr>
          <p:nvPr/>
        </p:nvCxnSpPr>
        <p:spPr>
          <a:xfrm>
            <a:off x="2710672" y="4977578"/>
            <a:ext cx="1191750" cy="12560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: Rounded Corners 12">
            <a:extLst>
              <a:ext uri="{FF2B5EF4-FFF2-40B4-BE49-F238E27FC236}">
                <a16:creationId xmlns:a16="http://schemas.microsoft.com/office/drawing/2014/main" id="{ABDA5997-B36F-4469-955F-8722586E65A8}"/>
              </a:ext>
            </a:extLst>
          </p:cNvPr>
          <p:cNvSpPr/>
          <p:nvPr/>
        </p:nvSpPr>
        <p:spPr>
          <a:xfrm>
            <a:off x="1985100" y="4387495"/>
            <a:ext cx="1057851" cy="575734"/>
          </a:xfrm>
          <a:prstGeom prst="roundRect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15, 30</a:t>
            </a:r>
          </a:p>
        </p:txBody>
      </p:sp>
      <p:sp>
        <p:nvSpPr>
          <p:cNvPr id="10" name="Oval 9"/>
          <p:cNvSpPr/>
          <p:nvPr/>
        </p:nvSpPr>
        <p:spPr>
          <a:xfrm>
            <a:off x="7060026" y="6295965"/>
            <a:ext cx="614585" cy="44824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11" name="Oval 10"/>
          <p:cNvSpPr/>
          <p:nvPr/>
        </p:nvSpPr>
        <p:spPr>
          <a:xfrm>
            <a:off x="8016225" y="6282266"/>
            <a:ext cx="614585" cy="44824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20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78DD8AD-150E-4F64-827F-60E0B7EA0CD1}"/>
              </a:ext>
            </a:extLst>
          </p:cNvPr>
          <p:cNvCxnSpPr>
            <a:cxnSpLocks/>
            <a:endCxn id="19" idx="0"/>
          </p:cNvCxnSpPr>
          <p:nvPr/>
        </p:nvCxnSpPr>
        <p:spPr>
          <a:xfrm flipH="1">
            <a:off x="7367319" y="4911934"/>
            <a:ext cx="375012" cy="13840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A259CEC-FBAB-4CC4-AB74-078251B865B0}"/>
              </a:ext>
            </a:extLst>
          </p:cNvPr>
          <p:cNvCxnSpPr>
            <a:cxnSpLocks/>
          </p:cNvCxnSpPr>
          <p:nvPr/>
        </p:nvCxnSpPr>
        <p:spPr>
          <a:xfrm>
            <a:off x="8176908" y="4911934"/>
            <a:ext cx="146610" cy="13703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113F1B8-A47C-4ACC-B614-F5BC0B352854}"/>
              </a:ext>
            </a:extLst>
          </p:cNvPr>
          <p:cNvCxnSpPr>
            <a:cxnSpLocks/>
          </p:cNvCxnSpPr>
          <p:nvPr/>
        </p:nvCxnSpPr>
        <p:spPr>
          <a:xfrm>
            <a:off x="9095261" y="4651304"/>
            <a:ext cx="1191750" cy="12560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/>
          <p:cNvSpPr/>
          <p:nvPr/>
        </p:nvSpPr>
        <p:spPr>
          <a:xfrm>
            <a:off x="9095261" y="6091716"/>
            <a:ext cx="614585" cy="44824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32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9887672" y="5867592"/>
            <a:ext cx="614585" cy="44824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39 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 flipH="1">
            <a:off x="9619842" y="6091716"/>
            <a:ext cx="267830" cy="6564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/>
          <p:cNvSpPr/>
          <p:nvPr/>
        </p:nvSpPr>
        <p:spPr>
          <a:xfrm>
            <a:off x="8582246" y="4275881"/>
            <a:ext cx="614585" cy="44824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30 </a:t>
            </a:r>
          </a:p>
        </p:txBody>
      </p:sp>
      <p:sp>
        <p:nvSpPr>
          <p:cNvPr id="20" name="Oval 19"/>
          <p:cNvSpPr/>
          <p:nvPr/>
        </p:nvSpPr>
        <p:spPr>
          <a:xfrm>
            <a:off x="7652327" y="4529330"/>
            <a:ext cx="614585" cy="44824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15</a:t>
            </a:r>
          </a:p>
        </p:txBody>
      </p:sp>
      <p:cxnSp>
        <p:nvCxnSpPr>
          <p:cNvPr id="21" name="Straight Arrow Connector 20"/>
          <p:cNvCxnSpPr/>
          <p:nvPr/>
        </p:nvCxnSpPr>
        <p:spPr>
          <a:xfrm flipH="1">
            <a:off x="8176908" y="4500005"/>
            <a:ext cx="405338" cy="9496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: Rounded Corners 5">
            <a:extLst>
              <a:ext uri="{FF2B5EF4-FFF2-40B4-BE49-F238E27FC236}">
                <a16:creationId xmlns:a16="http://schemas.microsoft.com/office/drawing/2014/main" id="{B1C782A1-D509-4862-91D5-D12E8FD61563}"/>
              </a:ext>
            </a:extLst>
          </p:cNvPr>
          <p:cNvSpPr/>
          <p:nvPr/>
        </p:nvSpPr>
        <p:spPr>
          <a:xfrm>
            <a:off x="777340" y="6252097"/>
            <a:ext cx="861483" cy="57573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4076906" y="2914651"/>
            <a:ext cx="1251166" cy="5715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True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5829506" y="2914651"/>
            <a:ext cx="1251166" cy="571500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False</a:t>
            </a:r>
          </a:p>
        </p:txBody>
      </p:sp>
      <p:sp>
        <p:nvSpPr>
          <p:cNvPr id="15" name="Oval 14"/>
          <p:cNvSpPr/>
          <p:nvPr/>
        </p:nvSpPr>
        <p:spPr>
          <a:xfrm>
            <a:off x="5686182" y="2736057"/>
            <a:ext cx="1537813" cy="92868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7746211" y="2597641"/>
            <a:ext cx="4015092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b="1" i="1" dirty="0"/>
              <a:t>No</a:t>
            </a:r>
            <a:r>
              <a:rPr lang="en-US" sz="3400" dirty="0"/>
              <a:t> right-leaning </a:t>
            </a:r>
            <a:r>
              <a:rPr lang="en-US" sz="3400" dirty="0">
                <a:solidFill>
                  <a:srgbClr val="FF0000"/>
                </a:solidFill>
              </a:rPr>
              <a:t>red </a:t>
            </a:r>
            <a:r>
              <a:rPr lang="en-US" sz="3400" dirty="0"/>
              <a:t>links in an RBBST!</a:t>
            </a:r>
          </a:p>
        </p:txBody>
      </p:sp>
    </p:spTree>
    <p:extLst>
      <p:ext uri="{BB962C8B-B14F-4D97-AF65-F5344CB8AC3E}">
        <p14:creationId xmlns:p14="http://schemas.microsoft.com/office/powerpoint/2010/main" val="8052896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2F6430-AFEE-4289-BEC2-7B55ABEB95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Node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95EAA0-02C3-4A48-9653-D38713C8EE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need: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Links</a:t>
            </a:r>
            <a:r>
              <a:rPr lang="en-US" dirty="0"/>
              <a:t> to our children</a:t>
            </a:r>
          </a:p>
          <a:p>
            <a:pPr lvl="1"/>
            <a:r>
              <a:rPr lang="en-US" dirty="0">
                <a:solidFill>
                  <a:srgbClr val="7030A0"/>
                </a:solidFill>
              </a:rPr>
              <a:t>Data</a:t>
            </a:r>
            <a:r>
              <a:rPr lang="en-US" dirty="0"/>
              <a:t> field (some </a:t>
            </a:r>
            <a:r>
              <a:rPr lang="en-US" dirty="0">
                <a:latin typeface="Consolas" panose="020B0609020204030204" pitchFamily="49" charset="0"/>
              </a:rPr>
              <a:t>Comparable</a:t>
            </a:r>
            <a:r>
              <a:rPr lang="en-US" dirty="0"/>
              <a:t> type </a:t>
            </a:r>
            <a:r>
              <a:rPr lang="en-US" dirty="0">
                <a:latin typeface="Consolas" panose="020B0609020204030204" pitchFamily="49" charset="0"/>
              </a:rPr>
              <a:t>T</a:t>
            </a:r>
            <a:r>
              <a:rPr lang="en-US" dirty="0"/>
              <a:t>)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A flag </a:t>
            </a:r>
            <a:r>
              <a:rPr lang="en-US" dirty="0"/>
              <a:t>that tells us what </a:t>
            </a:r>
            <a:r>
              <a:rPr lang="en-US" b="1" dirty="0"/>
              <a:t>the color of the link from our parent to the current node is!</a:t>
            </a: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  <a:p>
            <a:pPr lvl="1"/>
            <a:r>
              <a:rPr lang="en-US" dirty="0"/>
              <a:t>For its implementation to be </a:t>
            </a:r>
            <a:r>
              <a:rPr lang="en-US" dirty="0">
                <a:solidFill>
                  <a:schemeClr val="accent2"/>
                </a:solidFill>
              </a:rPr>
              <a:t>visible in subclasses</a:t>
            </a:r>
          </a:p>
          <a:p>
            <a:pPr lvl="1"/>
            <a:endParaRPr 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03974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2F6430-AFEE-4289-BEC2-7B55ABEB95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Node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95EAA0-02C3-4A48-9653-D38713C8EE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need: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Links</a:t>
            </a:r>
            <a:r>
              <a:rPr lang="en-US" dirty="0"/>
              <a:t> to our children</a:t>
            </a:r>
          </a:p>
          <a:p>
            <a:pPr lvl="1"/>
            <a:r>
              <a:rPr lang="en-US" dirty="0">
                <a:solidFill>
                  <a:srgbClr val="7030A0"/>
                </a:solidFill>
              </a:rPr>
              <a:t>Data</a:t>
            </a:r>
            <a:r>
              <a:rPr lang="en-US" dirty="0"/>
              <a:t> field (some </a:t>
            </a:r>
            <a:r>
              <a:rPr lang="en-US" dirty="0">
                <a:latin typeface="Consolas" panose="020B0609020204030204" pitchFamily="49" charset="0"/>
              </a:rPr>
              <a:t>Comparable</a:t>
            </a:r>
            <a:r>
              <a:rPr lang="en-US" dirty="0"/>
              <a:t> type </a:t>
            </a:r>
            <a:r>
              <a:rPr lang="en-US" dirty="0">
                <a:latin typeface="Consolas" panose="020B0609020204030204" pitchFamily="49" charset="0"/>
              </a:rPr>
              <a:t>T</a:t>
            </a:r>
            <a:r>
              <a:rPr lang="en-US" dirty="0"/>
              <a:t>)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A flag </a:t>
            </a:r>
            <a:r>
              <a:rPr lang="en-US" dirty="0"/>
              <a:t>that tells us what </a:t>
            </a:r>
            <a:r>
              <a:rPr lang="en-US" b="1" dirty="0"/>
              <a:t>the color of the link from our parent to the current node is!</a:t>
            </a: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  <a:p>
            <a:pPr lvl="1"/>
            <a:r>
              <a:rPr lang="en-US" dirty="0"/>
              <a:t>For its implementation to be </a:t>
            </a:r>
            <a:r>
              <a:rPr lang="en-US" dirty="0">
                <a:solidFill>
                  <a:schemeClr val="accent2"/>
                </a:solidFill>
              </a:rPr>
              <a:t>visible in subclasses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4785C3E-0E9D-4FBE-B843-F50EBEC0BFB4}"/>
              </a:ext>
            </a:extLst>
          </p:cNvPr>
          <p:cNvSpPr txBox="1"/>
          <p:nvPr/>
        </p:nvSpPr>
        <p:spPr>
          <a:xfrm>
            <a:off x="3049772" y="4157331"/>
            <a:ext cx="609245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protected </a:t>
            </a:r>
            <a:r>
              <a:rPr lang="en-US" dirty="0" err="1">
                <a:latin typeface="Consolas" panose="020B0609020204030204" pitchFamily="49" charset="0"/>
              </a:rPr>
              <a:t>enum</a:t>
            </a:r>
            <a:r>
              <a:rPr lang="en-US" dirty="0">
                <a:latin typeface="Consolas" panose="020B0609020204030204" pitchFamily="49" charset="0"/>
              </a:rPr>
              <a:t>  Color{</a:t>
            </a:r>
          </a:p>
          <a:p>
            <a:r>
              <a:rPr lang="en-US" dirty="0"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RED</a:t>
            </a:r>
            <a:r>
              <a:rPr lang="en-US" dirty="0">
                <a:latin typeface="Consolas" panose="020B0609020204030204" pitchFamily="49" charset="0"/>
              </a:rPr>
              <a:t>, </a:t>
            </a:r>
            <a:r>
              <a:rPr lang="en-US" b="1" dirty="0">
                <a:latin typeface="Consolas" panose="020B0609020204030204" pitchFamily="49" charset="0"/>
              </a:rPr>
              <a:t>BLACK</a:t>
            </a:r>
            <a:r>
              <a:rPr lang="en-US" dirty="0"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latin typeface="Consolas" panose="020B0609020204030204" pitchFamily="49" charset="0"/>
              </a:rPr>
              <a:t>}</a:t>
            </a:r>
          </a:p>
          <a:p>
            <a:endParaRPr lang="en-US" dirty="0"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</a:rPr>
              <a:t>protected</a:t>
            </a:r>
            <a:r>
              <a:rPr lang="en-US" dirty="0">
                <a:latin typeface="Consolas" panose="020B0609020204030204" pitchFamily="49" charset="0"/>
              </a:rPr>
              <a:t> class Node {</a:t>
            </a:r>
          </a:p>
          <a:p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    Node left, right;</a:t>
            </a:r>
          </a:p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</a:rPr>
              <a:t>data; </a:t>
            </a:r>
          </a:p>
          <a:p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</a:rPr>
              <a:t>    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Color 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</a:rPr>
              <a:t>color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326514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2F6430-AFEE-4289-BEC2-7B55ABEB95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Node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95EAA0-02C3-4A48-9653-D38713C8EE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need: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Links</a:t>
            </a:r>
            <a:r>
              <a:rPr lang="en-US" dirty="0"/>
              <a:t> to our children</a:t>
            </a:r>
          </a:p>
          <a:p>
            <a:pPr lvl="1"/>
            <a:r>
              <a:rPr lang="en-US" dirty="0">
                <a:solidFill>
                  <a:srgbClr val="7030A0"/>
                </a:solidFill>
              </a:rPr>
              <a:t>Data</a:t>
            </a:r>
            <a:r>
              <a:rPr lang="en-US" dirty="0"/>
              <a:t> field (some </a:t>
            </a:r>
            <a:r>
              <a:rPr lang="en-US" dirty="0">
                <a:latin typeface="Consolas" panose="020B0609020204030204" pitchFamily="49" charset="0"/>
              </a:rPr>
              <a:t>Comparable</a:t>
            </a:r>
            <a:r>
              <a:rPr lang="en-US" dirty="0"/>
              <a:t> type </a:t>
            </a:r>
            <a:r>
              <a:rPr lang="en-US" dirty="0">
                <a:latin typeface="Consolas" panose="020B0609020204030204" pitchFamily="49" charset="0"/>
              </a:rPr>
              <a:t>T</a:t>
            </a:r>
            <a:r>
              <a:rPr lang="en-US" dirty="0"/>
              <a:t>)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A flag </a:t>
            </a:r>
            <a:r>
              <a:rPr lang="en-US" dirty="0"/>
              <a:t>that tells us what </a:t>
            </a:r>
            <a:r>
              <a:rPr lang="en-US" b="1" dirty="0"/>
              <a:t>the color of the link from our parent to the current node is!</a:t>
            </a: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  <a:p>
            <a:pPr lvl="1"/>
            <a:r>
              <a:rPr lang="en-US" dirty="0"/>
              <a:t>For its implementation to be </a:t>
            </a:r>
            <a:r>
              <a:rPr lang="en-US" dirty="0">
                <a:solidFill>
                  <a:schemeClr val="accent2"/>
                </a:solidFill>
              </a:rPr>
              <a:t>visible in subclasses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4785C3E-0E9D-4FBE-B843-F50EBEC0BFB4}"/>
              </a:ext>
            </a:extLst>
          </p:cNvPr>
          <p:cNvSpPr txBox="1"/>
          <p:nvPr/>
        </p:nvSpPr>
        <p:spPr>
          <a:xfrm>
            <a:off x="2967371" y="4113994"/>
            <a:ext cx="609245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protected </a:t>
            </a:r>
            <a:r>
              <a:rPr lang="en-US" dirty="0" err="1">
                <a:latin typeface="Consolas" panose="020B0609020204030204" pitchFamily="49" charset="0"/>
              </a:rPr>
              <a:t>enum</a:t>
            </a:r>
            <a:r>
              <a:rPr lang="en-US" dirty="0">
                <a:latin typeface="Consolas" panose="020B0609020204030204" pitchFamily="49" charset="0"/>
              </a:rPr>
              <a:t>  Color{</a:t>
            </a:r>
          </a:p>
          <a:p>
            <a:r>
              <a:rPr lang="en-US" dirty="0"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RED</a:t>
            </a:r>
            <a:r>
              <a:rPr lang="en-US" dirty="0">
                <a:latin typeface="Consolas" panose="020B0609020204030204" pitchFamily="49" charset="0"/>
              </a:rPr>
              <a:t>, </a:t>
            </a:r>
            <a:r>
              <a:rPr lang="en-US" b="1" dirty="0">
                <a:latin typeface="Consolas" panose="020B0609020204030204" pitchFamily="49" charset="0"/>
              </a:rPr>
              <a:t>BLACK</a:t>
            </a:r>
            <a:r>
              <a:rPr lang="en-US" dirty="0"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latin typeface="Consolas" panose="020B0609020204030204" pitchFamily="49" charset="0"/>
              </a:rPr>
              <a:t>}</a:t>
            </a:r>
          </a:p>
          <a:p>
            <a:endParaRPr lang="en-US" dirty="0"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</a:rPr>
              <a:t>protected</a:t>
            </a:r>
            <a:r>
              <a:rPr lang="en-US" dirty="0">
                <a:latin typeface="Consolas" panose="020B0609020204030204" pitchFamily="49" charset="0"/>
              </a:rPr>
              <a:t> class Node {</a:t>
            </a:r>
          </a:p>
          <a:p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    Node left, right;</a:t>
            </a:r>
          </a:p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</a:rPr>
              <a:t>data; </a:t>
            </a:r>
          </a:p>
          <a:p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</a:rPr>
              <a:t>    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Color 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</a:rPr>
              <a:t>color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C3501F8F-E101-4B84-B19E-D86B5BFC7865}"/>
              </a:ext>
            </a:extLst>
          </p:cNvPr>
          <p:cNvSpPr/>
          <p:nvPr/>
        </p:nvSpPr>
        <p:spPr>
          <a:xfrm>
            <a:off x="5917018" y="4263656"/>
            <a:ext cx="1010093" cy="228600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C182EC-E78A-4E9C-9012-74284833DA76}"/>
              </a:ext>
            </a:extLst>
          </p:cNvPr>
          <p:cNvSpPr txBox="1"/>
          <p:nvPr/>
        </p:nvSpPr>
        <p:spPr>
          <a:xfrm>
            <a:off x="6927111" y="5221989"/>
            <a:ext cx="3444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could work!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5164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A9A0B9-8F30-4CDB-9E6E-5CB32A2FE3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Implement a utility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BAC669-4D96-476C-8A48-5E54D5D00C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FF4CFB"/>
                </a:solidFill>
              </a:rPr>
              <a:t>During our operations, </a:t>
            </a:r>
            <a:r>
              <a:rPr lang="en-US" dirty="0"/>
              <a:t>we will sometimes have </a:t>
            </a:r>
            <a:r>
              <a:rPr lang="en-US" dirty="0">
                <a:solidFill>
                  <a:srgbClr val="FF0000"/>
                </a:solidFill>
              </a:rPr>
              <a:t>right-leaning red links </a:t>
            </a:r>
            <a:r>
              <a:rPr lang="en-US" u="sng" dirty="0">
                <a:solidFill>
                  <a:schemeClr val="accent4"/>
                </a:solidFill>
              </a:rPr>
              <a:t>temporarily.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2EA5BD8-9F49-4026-B709-67B425C64004}"/>
              </a:ext>
            </a:extLst>
          </p:cNvPr>
          <p:cNvSpPr/>
          <p:nvPr/>
        </p:nvSpPr>
        <p:spPr>
          <a:xfrm>
            <a:off x="5637028" y="3254263"/>
            <a:ext cx="614585" cy="44824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30 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BC2A3FA-E25D-44B8-8A20-E4BE2C202C34}"/>
              </a:ext>
            </a:extLst>
          </p:cNvPr>
          <p:cNvSpPr/>
          <p:nvPr/>
        </p:nvSpPr>
        <p:spPr>
          <a:xfrm>
            <a:off x="4558253" y="3030139"/>
            <a:ext cx="614585" cy="44824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15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715E85D-7169-4C23-A759-014215D165AD}"/>
              </a:ext>
            </a:extLst>
          </p:cNvPr>
          <p:cNvCxnSpPr>
            <a:cxnSpLocks/>
            <a:stCxn id="5" idx="6"/>
            <a:endCxn id="4" idx="2"/>
          </p:cNvCxnSpPr>
          <p:nvPr/>
        </p:nvCxnSpPr>
        <p:spPr>
          <a:xfrm>
            <a:off x="5172838" y="3254263"/>
            <a:ext cx="464190" cy="22412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BB2A01B-84EA-4712-A3FF-A67800E73DA5}"/>
              </a:ext>
            </a:extLst>
          </p:cNvPr>
          <p:cNvCxnSpPr>
            <a:cxnSpLocks/>
          </p:cNvCxnSpPr>
          <p:nvPr/>
        </p:nvCxnSpPr>
        <p:spPr>
          <a:xfrm flipH="1">
            <a:off x="4465674" y="3478387"/>
            <a:ext cx="287564" cy="52290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10F1F028-95DE-4761-A2FC-55C902FBF1AA}"/>
              </a:ext>
            </a:extLst>
          </p:cNvPr>
          <p:cNvSpPr/>
          <p:nvPr/>
        </p:nvSpPr>
        <p:spPr>
          <a:xfrm>
            <a:off x="4046074" y="4001294"/>
            <a:ext cx="614585" cy="44824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1B8943D-C12C-47F8-914A-1E0D7B520BCE}"/>
              </a:ext>
            </a:extLst>
          </p:cNvPr>
          <p:cNvSpPr txBox="1"/>
          <p:nvPr/>
        </p:nvSpPr>
        <p:spPr>
          <a:xfrm>
            <a:off x="252987" y="3030139"/>
            <a:ext cx="321901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protected </a:t>
            </a:r>
            <a:r>
              <a:rPr lang="en-US" dirty="0" err="1">
                <a:latin typeface="Consolas" panose="020B0609020204030204" pitchFamily="49" charset="0"/>
              </a:rPr>
              <a:t>enum</a:t>
            </a:r>
            <a:r>
              <a:rPr lang="en-US" dirty="0">
                <a:latin typeface="Consolas" panose="020B0609020204030204" pitchFamily="49" charset="0"/>
              </a:rPr>
              <a:t> Color {</a:t>
            </a:r>
          </a:p>
          <a:p>
            <a:r>
              <a:rPr lang="en-US" dirty="0"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RED</a:t>
            </a:r>
            <a:r>
              <a:rPr lang="en-US" dirty="0">
                <a:latin typeface="Consolas" panose="020B0609020204030204" pitchFamily="49" charset="0"/>
              </a:rPr>
              <a:t>, </a:t>
            </a:r>
            <a:r>
              <a:rPr lang="en-US" b="1" dirty="0">
                <a:latin typeface="Consolas" panose="020B0609020204030204" pitchFamily="49" charset="0"/>
              </a:rPr>
              <a:t>BLACK</a:t>
            </a:r>
            <a:r>
              <a:rPr lang="en-US" dirty="0"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latin typeface="Consolas" panose="020B0609020204030204" pitchFamily="49" charset="0"/>
              </a:rPr>
              <a:t>}</a:t>
            </a:r>
          </a:p>
          <a:p>
            <a:endParaRPr lang="en-US" dirty="0"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</a:rPr>
              <a:t>protected</a:t>
            </a:r>
            <a:r>
              <a:rPr lang="en-US" dirty="0">
                <a:latin typeface="Consolas" panose="020B0609020204030204" pitchFamily="49" charset="0"/>
              </a:rPr>
              <a:t> class Node {</a:t>
            </a:r>
          </a:p>
          <a:p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    Node left, right;</a:t>
            </a:r>
          </a:p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</a:rPr>
              <a:t>data; </a:t>
            </a:r>
          </a:p>
          <a:p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</a:rPr>
              <a:t>    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Color 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</a:rPr>
              <a:t>color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latin typeface="Consolas" panose="020B0609020204030204" pitchFamily="49" charset="0"/>
              </a:rPr>
              <a:t>}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1B54782-0D7E-45C5-84DD-34BC4BC1E8BB}"/>
              </a:ext>
            </a:extLst>
          </p:cNvPr>
          <p:cNvCxnSpPr>
            <a:stCxn id="13" idx="3"/>
          </p:cNvCxnSpPr>
          <p:nvPr/>
        </p:nvCxnSpPr>
        <p:spPr>
          <a:xfrm flipH="1">
            <a:off x="3934047" y="4383898"/>
            <a:ext cx="202031" cy="4007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4EB59B91-9864-47B5-AAAB-BA0ECAD983E5}"/>
              </a:ext>
            </a:extLst>
          </p:cNvPr>
          <p:cNvSpPr/>
          <p:nvPr/>
        </p:nvSpPr>
        <p:spPr>
          <a:xfrm>
            <a:off x="3561920" y="4832146"/>
            <a:ext cx="574158" cy="671322"/>
          </a:xfrm>
          <a:prstGeom prst="triangle">
            <a:avLst/>
          </a:prstGeom>
          <a:gradFill flip="none" rotWithShape="1">
            <a:gsLst>
              <a:gs pos="0">
                <a:srgbClr val="7030A0">
                  <a:tint val="66000"/>
                  <a:satMod val="160000"/>
                </a:srgbClr>
              </a:gs>
              <a:gs pos="50000">
                <a:srgbClr val="7030A0">
                  <a:tint val="44500"/>
                  <a:satMod val="160000"/>
                </a:srgbClr>
              </a:gs>
              <a:gs pos="100000">
                <a:srgbClr val="7030A0">
                  <a:tint val="23500"/>
                  <a:satMod val="160000"/>
                </a:srgbClr>
              </a:gs>
            </a:gsLst>
            <a:lin ang="108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79E704B7-8C91-4EC2-B4BA-1F33CE17EAD3}"/>
              </a:ext>
            </a:extLst>
          </p:cNvPr>
          <p:cNvSpPr/>
          <p:nvPr/>
        </p:nvSpPr>
        <p:spPr>
          <a:xfrm>
            <a:off x="4570759" y="4832146"/>
            <a:ext cx="574158" cy="671322"/>
          </a:xfrm>
          <a:prstGeom prst="triangle">
            <a:avLst/>
          </a:prstGeom>
          <a:gradFill flip="none" rotWithShape="1">
            <a:gsLst>
              <a:gs pos="0">
                <a:schemeClr val="accent6">
                  <a:tint val="66000"/>
                  <a:satMod val="160000"/>
                </a:schemeClr>
              </a:gs>
              <a:gs pos="50000">
                <a:schemeClr val="accent6">
                  <a:tint val="44500"/>
                  <a:satMod val="160000"/>
                </a:schemeClr>
              </a:gs>
              <a:gs pos="100000">
                <a:schemeClr val="accent6">
                  <a:tint val="23500"/>
                  <a:satMod val="160000"/>
                </a:schemeClr>
              </a:gs>
            </a:gsLst>
            <a:lin ang="189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DE0ED51-6EFD-4189-A7AB-493E9DEA26E8}"/>
              </a:ext>
            </a:extLst>
          </p:cNvPr>
          <p:cNvCxnSpPr>
            <a:cxnSpLocks/>
            <a:stCxn id="13" idx="5"/>
            <a:endCxn id="20" idx="0"/>
          </p:cNvCxnSpPr>
          <p:nvPr/>
        </p:nvCxnSpPr>
        <p:spPr>
          <a:xfrm>
            <a:off x="4570655" y="4383898"/>
            <a:ext cx="287183" cy="4482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F80B010-EA7B-4B61-8782-C9CF101AFFF1}"/>
              </a:ext>
            </a:extLst>
          </p:cNvPr>
          <p:cNvCxnSpPr/>
          <p:nvPr/>
        </p:nvCxnSpPr>
        <p:spPr>
          <a:xfrm flipH="1">
            <a:off x="5637028" y="3726258"/>
            <a:ext cx="202031" cy="4007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B3DDB4C9-B348-4FCA-B89F-5A4DF73B16E3}"/>
              </a:ext>
            </a:extLst>
          </p:cNvPr>
          <p:cNvSpPr/>
          <p:nvPr/>
        </p:nvSpPr>
        <p:spPr>
          <a:xfrm>
            <a:off x="5349949" y="4098277"/>
            <a:ext cx="574158" cy="671322"/>
          </a:xfrm>
          <a:prstGeom prst="triangle">
            <a:avLst/>
          </a:prstGeom>
          <a:gradFill flip="none" rotWithShape="1">
            <a:gsLst>
              <a:gs pos="0">
                <a:srgbClr val="FFFF00">
                  <a:tint val="66000"/>
                  <a:satMod val="160000"/>
                </a:srgbClr>
              </a:gs>
              <a:gs pos="50000">
                <a:srgbClr val="FFFF00">
                  <a:tint val="44500"/>
                  <a:satMod val="160000"/>
                </a:srgbClr>
              </a:gs>
              <a:gs pos="100000">
                <a:srgbClr val="FFFF00">
                  <a:tint val="23500"/>
                  <a:satMod val="160000"/>
                </a:srgbClr>
              </a:gs>
            </a:gsLst>
            <a:lin ang="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D5B92835-D032-4A6F-8907-AC5C34FD0C88}"/>
              </a:ext>
            </a:extLst>
          </p:cNvPr>
          <p:cNvSpPr/>
          <p:nvPr/>
        </p:nvSpPr>
        <p:spPr>
          <a:xfrm>
            <a:off x="6258670" y="3926634"/>
            <a:ext cx="574158" cy="671322"/>
          </a:xfrm>
          <a:prstGeom prst="triangle">
            <a:avLst/>
          </a:prstGeom>
          <a:gradFill flip="none" rotWithShape="1">
            <a:gsLst>
              <a:gs pos="0">
                <a:srgbClr val="FF4CFB">
                  <a:tint val="66000"/>
                  <a:satMod val="160000"/>
                </a:srgbClr>
              </a:gs>
              <a:gs pos="50000">
                <a:srgbClr val="FF4CFB">
                  <a:tint val="44500"/>
                  <a:satMod val="160000"/>
                </a:srgbClr>
              </a:gs>
              <a:gs pos="100000">
                <a:srgbClr val="FF4CFB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61F4058-3275-4EEC-A795-E59530A9B6CA}"/>
              </a:ext>
            </a:extLst>
          </p:cNvPr>
          <p:cNvCxnSpPr>
            <a:cxnSpLocks/>
            <a:stCxn id="4" idx="5"/>
            <a:endCxn id="26" idx="0"/>
          </p:cNvCxnSpPr>
          <p:nvPr/>
        </p:nvCxnSpPr>
        <p:spPr>
          <a:xfrm>
            <a:off x="6161609" y="3636867"/>
            <a:ext cx="384140" cy="2897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1F2F898D-9EE9-437F-AEEE-3F7CADF5B99E}"/>
              </a:ext>
            </a:extLst>
          </p:cNvPr>
          <p:cNvCxnSpPr>
            <a:cxnSpLocks/>
            <a:endCxn id="5" idx="7"/>
          </p:cNvCxnSpPr>
          <p:nvPr/>
        </p:nvCxnSpPr>
        <p:spPr>
          <a:xfrm flipH="1">
            <a:off x="5082834" y="2775588"/>
            <a:ext cx="196809" cy="3201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A3E25B8-A200-4D06-B1E7-872B1A4D1672}"/>
                  </a:ext>
                </a:extLst>
              </p:cNvPr>
              <p:cNvSpPr txBox="1"/>
              <p:nvPr/>
            </p:nvSpPr>
            <p:spPr>
              <a:xfrm>
                <a:off x="5279643" y="2358213"/>
                <a:ext cx="241348" cy="4001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sz="2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A3E25B8-A200-4D06-B1E7-872B1A4D16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9643" y="2358213"/>
                <a:ext cx="241348" cy="4001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63583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A9A0B9-8F30-4CDB-9E6E-5CB32A2FE3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Implement a utility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BAC669-4D96-476C-8A48-5E54D5D00C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FF4CFB"/>
                </a:solidFill>
              </a:rPr>
              <a:t>During our operations, </a:t>
            </a:r>
            <a:r>
              <a:rPr lang="en-US" dirty="0"/>
              <a:t>we will sometimes have </a:t>
            </a:r>
            <a:r>
              <a:rPr lang="en-US" dirty="0">
                <a:solidFill>
                  <a:srgbClr val="FF0000"/>
                </a:solidFill>
              </a:rPr>
              <a:t>right-leaning red links </a:t>
            </a:r>
            <a:r>
              <a:rPr lang="en-US" u="sng" dirty="0">
                <a:solidFill>
                  <a:schemeClr val="accent4"/>
                </a:solidFill>
              </a:rPr>
              <a:t>temporarily.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37EC547-CD5C-439C-A027-3797E77C23DE}"/>
              </a:ext>
            </a:extLst>
          </p:cNvPr>
          <p:cNvSpPr txBox="1"/>
          <p:nvPr/>
        </p:nvSpPr>
        <p:spPr>
          <a:xfrm>
            <a:off x="2258458" y="5638534"/>
            <a:ext cx="88465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In your notes, write a private method called </a:t>
            </a:r>
            <a:r>
              <a:rPr lang="en-US" sz="2400" dirty="0" err="1">
                <a:solidFill>
                  <a:srgbClr val="7030A0"/>
                </a:solidFill>
                <a:latin typeface="Consolas" panose="020B0609020204030204" pitchFamily="49" charset="0"/>
              </a:rPr>
              <a:t>rotateLeft</a:t>
            </a:r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</a:rPr>
              <a:t>(Node n) </a:t>
            </a:r>
            <a:r>
              <a:rPr lang="en-US" sz="2400" dirty="0">
                <a:latin typeface="Calibri (Body)"/>
              </a:rPr>
              <a:t>such that when we call 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</a:rPr>
              <a:t>r = </a:t>
            </a:r>
            <a:r>
              <a:rPr lang="en-US" sz="2400" dirty="0" err="1">
                <a:solidFill>
                  <a:srgbClr val="FF0000"/>
                </a:solidFill>
                <a:latin typeface="Consolas" panose="020B0609020204030204" pitchFamily="49" charset="0"/>
              </a:rPr>
              <a:t>rotateLeft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</a:rPr>
              <a:t>(r)</a:t>
            </a:r>
            <a:r>
              <a:rPr lang="en-US" sz="2400" dirty="0">
                <a:latin typeface="Calibri (Body)"/>
              </a:rPr>
              <a:t>, the result is as shown on the right!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E1A47F21-0EFF-4A66-BD1A-1808C8118FD6}"/>
              </a:ext>
            </a:extLst>
          </p:cNvPr>
          <p:cNvSpPr/>
          <p:nvPr/>
        </p:nvSpPr>
        <p:spPr>
          <a:xfrm>
            <a:off x="6504516" y="3229701"/>
            <a:ext cx="967563" cy="573727"/>
          </a:xfrm>
          <a:prstGeom prst="right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EADF6D5-5DA3-4831-92D4-01B652B57CDC}"/>
              </a:ext>
            </a:extLst>
          </p:cNvPr>
          <p:cNvSpPr/>
          <p:nvPr/>
        </p:nvSpPr>
        <p:spPr>
          <a:xfrm>
            <a:off x="8511749" y="2632013"/>
            <a:ext cx="614585" cy="44824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30 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40C67F7-F184-4642-86C3-6FF8D7B48C34}"/>
              </a:ext>
            </a:extLst>
          </p:cNvPr>
          <p:cNvSpPr/>
          <p:nvPr/>
        </p:nvSpPr>
        <p:spPr>
          <a:xfrm>
            <a:off x="8040727" y="3193459"/>
            <a:ext cx="614585" cy="44824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15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C6B0F85-1496-49B4-BEDF-D74E8895AF9F}"/>
              </a:ext>
            </a:extLst>
          </p:cNvPr>
          <p:cNvCxnSpPr>
            <a:cxnSpLocks/>
            <a:endCxn id="20" idx="0"/>
          </p:cNvCxnSpPr>
          <p:nvPr/>
        </p:nvCxnSpPr>
        <p:spPr>
          <a:xfrm flipH="1">
            <a:off x="7876674" y="3596104"/>
            <a:ext cx="273618" cy="29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EDC602FD-A360-4B4F-89AA-5B8C8F2958E4}"/>
              </a:ext>
            </a:extLst>
          </p:cNvPr>
          <p:cNvSpPr/>
          <p:nvPr/>
        </p:nvSpPr>
        <p:spPr>
          <a:xfrm>
            <a:off x="7569381" y="3894887"/>
            <a:ext cx="614585" cy="44824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83C84E1-4CA2-43D1-AC07-F70A4D58BA61}"/>
              </a:ext>
            </a:extLst>
          </p:cNvPr>
          <p:cNvCxnSpPr>
            <a:cxnSpLocks/>
          </p:cNvCxnSpPr>
          <p:nvPr/>
        </p:nvCxnSpPr>
        <p:spPr>
          <a:xfrm flipH="1">
            <a:off x="8458945" y="3058522"/>
            <a:ext cx="253734" cy="17884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D3158AB4-1C79-43DA-B6E2-028D509B93F7}"/>
              </a:ext>
            </a:extLst>
          </p:cNvPr>
          <p:cNvSpPr/>
          <p:nvPr/>
        </p:nvSpPr>
        <p:spPr>
          <a:xfrm>
            <a:off x="5637028" y="3254263"/>
            <a:ext cx="614585" cy="44824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30 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993E3C33-504A-4B9A-9FAF-1A46FC43B371}"/>
              </a:ext>
            </a:extLst>
          </p:cNvPr>
          <p:cNvSpPr/>
          <p:nvPr/>
        </p:nvSpPr>
        <p:spPr>
          <a:xfrm>
            <a:off x="4558253" y="3030139"/>
            <a:ext cx="614585" cy="44824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15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2332F07-1B8F-4107-84AE-6C2DD5EC05E8}"/>
              </a:ext>
            </a:extLst>
          </p:cNvPr>
          <p:cNvCxnSpPr>
            <a:cxnSpLocks/>
            <a:stCxn id="27" idx="6"/>
            <a:endCxn id="26" idx="2"/>
          </p:cNvCxnSpPr>
          <p:nvPr/>
        </p:nvCxnSpPr>
        <p:spPr>
          <a:xfrm>
            <a:off x="5172838" y="3254263"/>
            <a:ext cx="464190" cy="22412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3722C7E-800B-426D-A3BF-E6694FEC9DF1}"/>
              </a:ext>
            </a:extLst>
          </p:cNvPr>
          <p:cNvCxnSpPr>
            <a:cxnSpLocks/>
          </p:cNvCxnSpPr>
          <p:nvPr/>
        </p:nvCxnSpPr>
        <p:spPr>
          <a:xfrm flipH="1">
            <a:off x="4465674" y="3478387"/>
            <a:ext cx="287564" cy="52290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3591820F-D3E9-4F8F-A1D5-DA090FEEE3F9}"/>
              </a:ext>
            </a:extLst>
          </p:cNvPr>
          <p:cNvSpPr/>
          <p:nvPr/>
        </p:nvSpPr>
        <p:spPr>
          <a:xfrm>
            <a:off x="4046074" y="4001294"/>
            <a:ext cx="614585" cy="44824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BC73E35-DA64-47FD-B3D1-4108F8EBCD32}"/>
              </a:ext>
            </a:extLst>
          </p:cNvPr>
          <p:cNvCxnSpPr>
            <a:stCxn id="30" idx="3"/>
          </p:cNvCxnSpPr>
          <p:nvPr/>
        </p:nvCxnSpPr>
        <p:spPr>
          <a:xfrm flipH="1">
            <a:off x="3934047" y="4383898"/>
            <a:ext cx="202031" cy="4007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Isosceles Triangle 31">
            <a:extLst>
              <a:ext uri="{FF2B5EF4-FFF2-40B4-BE49-F238E27FC236}">
                <a16:creationId xmlns:a16="http://schemas.microsoft.com/office/drawing/2014/main" id="{A14083D5-9E7C-4A1D-A8B6-609BD40E770D}"/>
              </a:ext>
            </a:extLst>
          </p:cNvPr>
          <p:cNvSpPr/>
          <p:nvPr/>
        </p:nvSpPr>
        <p:spPr>
          <a:xfrm>
            <a:off x="3561920" y="4832146"/>
            <a:ext cx="574158" cy="671322"/>
          </a:xfrm>
          <a:prstGeom prst="triangle">
            <a:avLst/>
          </a:prstGeom>
          <a:gradFill flip="none" rotWithShape="1">
            <a:gsLst>
              <a:gs pos="0">
                <a:srgbClr val="7030A0">
                  <a:tint val="66000"/>
                  <a:satMod val="160000"/>
                </a:srgbClr>
              </a:gs>
              <a:gs pos="50000">
                <a:srgbClr val="7030A0">
                  <a:tint val="44500"/>
                  <a:satMod val="160000"/>
                </a:srgbClr>
              </a:gs>
              <a:gs pos="100000">
                <a:srgbClr val="7030A0">
                  <a:tint val="23500"/>
                  <a:satMod val="160000"/>
                </a:srgbClr>
              </a:gs>
            </a:gsLst>
            <a:lin ang="108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Isosceles Triangle 32">
            <a:extLst>
              <a:ext uri="{FF2B5EF4-FFF2-40B4-BE49-F238E27FC236}">
                <a16:creationId xmlns:a16="http://schemas.microsoft.com/office/drawing/2014/main" id="{B51A6A03-F9EE-4957-886B-D109C9D47866}"/>
              </a:ext>
            </a:extLst>
          </p:cNvPr>
          <p:cNvSpPr/>
          <p:nvPr/>
        </p:nvSpPr>
        <p:spPr>
          <a:xfrm>
            <a:off x="4570759" y="4832146"/>
            <a:ext cx="574158" cy="671322"/>
          </a:xfrm>
          <a:prstGeom prst="triangle">
            <a:avLst/>
          </a:prstGeom>
          <a:gradFill flip="none" rotWithShape="1">
            <a:gsLst>
              <a:gs pos="0">
                <a:schemeClr val="accent6">
                  <a:tint val="66000"/>
                  <a:satMod val="160000"/>
                </a:schemeClr>
              </a:gs>
              <a:gs pos="50000">
                <a:schemeClr val="accent6">
                  <a:tint val="44500"/>
                  <a:satMod val="160000"/>
                </a:schemeClr>
              </a:gs>
              <a:gs pos="100000">
                <a:schemeClr val="accent6">
                  <a:tint val="23500"/>
                  <a:satMod val="160000"/>
                </a:schemeClr>
              </a:gs>
            </a:gsLst>
            <a:lin ang="189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AA413A9-EC89-492F-A42C-D826D0EA4D99}"/>
              </a:ext>
            </a:extLst>
          </p:cNvPr>
          <p:cNvCxnSpPr>
            <a:cxnSpLocks/>
            <a:stCxn id="30" idx="5"/>
            <a:endCxn id="33" idx="0"/>
          </p:cNvCxnSpPr>
          <p:nvPr/>
        </p:nvCxnSpPr>
        <p:spPr>
          <a:xfrm>
            <a:off x="4570655" y="4383898"/>
            <a:ext cx="287183" cy="4482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6382C6A-A3A7-48A1-8429-9DD765C12491}"/>
              </a:ext>
            </a:extLst>
          </p:cNvPr>
          <p:cNvCxnSpPr/>
          <p:nvPr/>
        </p:nvCxnSpPr>
        <p:spPr>
          <a:xfrm flipH="1">
            <a:off x="5616609" y="3705116"/>
            <a:ext cx="202031" cy="4007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Isosceles Triangle 35">
            <a:extLst>
              <a:ext uri="{FF2B5EF4-FFF2-40B4-BE49-F238E27FC236}">
                <a16:creationId xmlns:a16="http://schemas.microsoft.com/office/drawing/2014/main" id="{081C1468-DD73-4F86-95B8-FBC32A80E4E6}"/>
              </a:ext>
            </a:extLst>
          </p:cNvPr>
          <p:cNvSpPr/>
          <p:nvPr/>
        </p:nvSpPr>
        <p:spPr>
          <a:xfrm>
            <a:off x="5329530" y="4077135"/>
            <a:ext cx="574158" cy="671322"/>
          </a:xfrm>
          <a:prstGeom prst="triangle">
            <a:avLst/>
          </a:prstGeom>
          <a:gradFill flip="none" rotWithShape="1">
            <a:gsLst>
              <a:gs pos="0">
                <a:srgbClr val="FFFF00">
                  <a:tint val="66000"/>
                  <a:satMod val="160000"/>
                </a:srgbClr>
              </a:gs>
              <a:gs pos="50000">
                <a:srgbClr val="FFFF00">
                  <a:tint val="44500"/>
                  <a:satMod val="160000"/>
                </a:srgbClr>
              </a:gs>
              <a:gs pos="100000">
                <a:srgbClr val="FFFF00">
                  <a:tint val="23500"/>
                  <a:satMod val="160000"/>
                </a:srgbClr>
              </a:gs>
            </a:gsLst>
            <a:lin ang="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Isosceles Triangle 36">
            <a:extLst>
              <a:ext uri="{FF2B5EF4-FFF2-40B4-BE49-F238E27FC236}">
                <a16:creationId xmlns:a16="http://schemas.microsoft.com/office/drawing/2014/main" id="{1087C6F6-440C-4E15-ABF1-7A6618AD36FB}"/>
              </a:ext>
            </a:extLst>
          </p:cNvPr>
          <p:cNvSpPr/>
          <p:nvPr/>
        </p:nvSpPr>
        <p:spPr>
          <a:xfrm>
            <a:off x="6238251" y="3905492"/>
            <a:ext cx="574158" cy="671322"/>
          </a:xfrm>
          <a:prstGeom prst="triangle">
            <a:avLst/>
          </a:prstGeom>
          <a:gradFill flip="none" rotWithShape="1">
            <a:gsLst>
              <a:gs pos="0">
                <a:srgbClr val="FF4CFB">
                  <a:tint val="66000"/>
                  <a:satMod val="160000"/>
                </a:srgbClr>
              </a:gs>
              <a:gs pos="50000">
                <a:srgbClr val="FF4CFB">
                  <a:tint val="44500"/>
                  <a:satMod val="160000"/>
                </a:srgbClr>
              </a:gs>
              <a:gs pos="100000">
                <a:srgbClr val="FF4CFB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75C6BD3B-0996-4086-8DEE-18E01402E040}"/>
              </a:ext>
            </a:extLst>
          </p:cNvPr>
          <p:cNvCxnSpPr>
            <a:cxnSpLocks/>
            <a:endCxn id="37" idx="0"/>
          </p:cNvCxnSpPr>
          <p:nvPr/>
        </p:nvCxnSpPr>
        <p:spPr>
          <a:xfrm>
            <a:off x="6141190" y="3615725"/>
            <a:ext cx="384140" cy="2897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48AE510-6377-45EC-B6F4-ADD897CA4682}"/>
              </a:ext>
            </a:extLst>
          </p:cNvPr>
          <p:cNvCxnSpPr/>
          <p:nvPr/>
        </p:nvCxnSpPr>
        <p:spPr>
          <a:xfrm flipH="1">
            <a:off x="7470033" y="4336403"/>
            <a:ext cx="202031" cy="4007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Isosceles Triangle 39">
            <a:extLst>
              <a:ext uri="{FF2B5EF4-FFF2-40B4-BE49-F238E27FC236}">
                <a16:creationId xmlns:a16="http://schemas.microsoft.com/office/drawing/2014/main" id="{1134AFA4-E453-4766-A799-0E75A6FA5D0C}"/>
              </a:ext>
            </a:extLst>
          </p:cNvPr>
          <p:cNvSpPr/>
          <p:nvPr/>
        </p:nvSpPr>
        <p:spPr>
          <a:xfrm>
            <a:off x="7097906" y="4784651"/>
            <a:ext cx="574158" cy="671322"/>
          </a:xfrm>
          <a:prstGeom prst="triangle">
            <a:avLst/>
          </a:prstGeom>
          <a:gradFill flip="none" rotWithShape="1">
            <a:gsLst>
              <a:gs pos="0">
                <a:srgbClr val="7030A0">
                  <a:tint val="66000"/>
                  <a:satMod val="160000"/>
                </a:srgbClr>
              </a:gs>
              <a:gs pos="50000">
                <a:srgbClr val="7030A0">
                  <a:tint val="44500"/>
                  <a:satMod val="160000"/>
                </a:srgbClr>
              </a:gs>
              <a:gs pos="100000">
                <a:srgbClr val="7030A0">
                  <a:tint val="23500"/>
                  <a:satMod val="160000"/>
                </a:srgbClr>
              </a:gs>
            </a:gsLst>
            <a:lin ang="108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Isosceles Triangle 40">
            <a:extLst>
              <a:ext uri="{FF2B5EF4-FFF2-40B4-BE49-F238E27FC236}">
                <a16:creationId xmlns:a16="http://schemas.microsoft.com/office/drawing/2014/main" id="{B61C6883-DE72-416F-BBB4-642C290BE3C0}"/>
              </a:ext>
            </a:extLst>
          </p:cNvPr>
          <p:cNvSpPr/>
          <p:nvPr/>
        </p:nvSpPr>
        <p:spPr>
          <a:xfrm>
            <a:off x="8106745" y="4784651"/>
            <a:ext cx="574158" cy="671322"/>
          </a:xfrm>
          <a:prstGeom prst="triangle">
            <a:avLst/>
          </a:prstGeom>
          <a:gradFill flip="none" rotWithShape="1">
            <a:gsLst>
              <a:gs pos="0">
                <a:schemeClr val="accent6">
                  <a:tint val="66000"/>
                  <a:satMod val="160000"/>
                </a:schemeClr>
              </a:gs>
              <a:gs pos="50000">
                <a:schemeClr val="accent6">
                  <a:tint val="44500"/>
                  <a:satMod val="160000"/>
                </a:schemeClr>
              </a:gs>
              <a:gs pos="100000">
                <a:schemeClr val="accent6">
                  <a:tint val="23500"/>
                  <a:satMod val="160000"/>
                </a:schemeClr>
              </a:gs>
            </a:gsLst>
            <a:lin ang="189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2B9F748-F2FB-4953-81D4-F6F36D1C6842}"/>
              </a:ext>
            </a:extLst>
          </p:cNvPr>
          <p:cNvCxnSpPr>
            <a:cxnSpLocks/>
            <a:endCxn id="41" idx="0"/>
          </p:cNvCxnSpPr>
          <p:nvPr/>
        </p:nvCxnSpPr>
        <p:spPr>
          <a:xfrm>
            <a:off x="8106641" y="4336403"/>
            <a:ext cx="287183" cy="4482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8C855F2C-D86F-449C-9634-259A44C066F0}"/>
              </a:ext>
            </a:extLst>
          </p:cNvPr>
          <p:cNvCxnSpPr>
            <a:cxnSpLocks/>
            <a:stCxn id="18" idx="5"/>
            <a:endCxn id="44" idx="0"/>
          </p:cNvCxnSpPr>
          <p:nvPr/>
        </p:nvCxnSpPr>
        <p:spPr>
          <a:xfrm>
            <a:off x="8565308" y="3576063"/>
            <a:ext cx="263093" cy="3227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Isosceles Triangle 43">
            <a:extLst>
              <a:ext uri="{FF2B5EF4-FFF2-40B4-BE49-F238E27FC236}">
                <a16:creationId xmlns:a16="http://schemas.microsoft.com/office/drawing/2014/main" id="{4651A963-FF1D-4117-BF3F-73B92BC356F8}"/>
              </a:ext>
            </a:extLst>
          </p:cNvPr>
          <p:cNvSpPr/>
          <p:nvPr/>
        </p:nvSpPr>
        <p:spPr>
          <a:xfrm>
            <a:off x="8541322" y="3898797"/>
            <a:ext cx="574158" cy="671322"/>
          </a:xfrm>
          <a:prstGeom prst="triangle">
            <a:avLst/>
          </a:prstGeom>
          <a:gradFill flip="none" rotWithShape="1">
            <a:gsLst>
              <a:gs pos="0">
                <a:srgbClr val="FFFF00">
                  <a:tint val="66000"/>
                  <a:satMod val="160000"/>
                </a:srgbClr>
              </a:gs>
              <a:gs pos="50000">
                <a:srgbClr val="FFFF00">
                  <a:tint val="44500"/>
                  <a:satMod val="160000"/>
                </a:srgbClr>
              </a:gs>
              <a:gs pos="100000">
                <a:srgbClr val="FFFF00">
                  <a:tint val="23500"/>
                  <a:satMod val="160000"/>
                </a:srgbClr>
              </a:gs>
            </a:gsLst>
            <a:lin ang="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Isosceles Triangle 44">
            <a:extLst>
              <a:ext uri="{FF2B5EF4-FFF2-40B4-BE49-F238E27FC236}">
                <a16:creationId xmlns:a16="http://schemas.microsoft.com/office/drawing/2014/main" id="{D608CE1A-3E5B-46DE-835E-004ABF8F9582}"/>
              </a:ext>
            </a:extLst>
          </p:cNvPr>
          <p:cNvSpPr/>
          <p:nvPr/>
        </p:nvSpPr>
        <p:spPr>
          <a:xfrm>
            <a:off x="9235185" y="3366850"/>
            <a:ext cx="574158" cy="671322"/>
          </a:xfrm>
          <a:prstGeom prst="triangle">
            <a:avLst/>
          </a:prstGeom>
          <a:gradFill flip="none" rotWithShape="1">
            <a:gsLst>
              <a:gs pos="0">
                <a:srgbClr val="FF4CFB">
                  <a:tint val="66000"/>
                  <a:satMod val="160000"/>
                </a:srgbClr>
              </a:gs>
              <a:gs pos="50000">
                <a:srgbClr val="FF4CFB">
                  <a:tint val="44500"/>
                  <a:satMod val="160000"/>
                </a:srgbClr>
              </a:gs>
              <a:gs pos="100000">
                <a:srgbClr val="FF4CFB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80387E02-82DE-4FAF-9D45-0B3E3650C228}"/>
              </a:ext>
            </a:extLst>
          </p:cNvPr>
          <p:cNvCxnSpPr>
            <a:cxnSpLocks/>
            <a:stCxn id="17" idx="5"/>
          </p:cNvCxnSpPr>
          <p:nvPr/>
        </p:nvCxnSpPr>
        <p:spPr>
          <a:xfrm>
            <a:off x="9036330" y="3014617"/>
            <a:ext cx="421340" cy="3480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14F588BC-4D9F-4713-A9DD-F3841DD554BD}"/>
              </a:ext>
            </a:extLst>
          </p:cNvPr>
          <p:cNvCxnSpPr>
            <a:cxnSpLocks/>
          </p:cNvCxnSpPr>
          <p:nvPr/>
        </p:nvCxnSpPr>
        <p:spPr>
          <a:xfrm flipH="1">
            <a:off x="5082834" y="2775588"/>
            <a:ext cx="196809" cy="3201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4A7D374C-F17F-4D73-BC93-09ABC83B2A1E}"/>
                  </a:ext>
                </a:extLst>
              </p:cNvPr>
              <p:cNvSpPr txBox="1"/>
              <p:nvPr/>
            </p:nvSpPr>
            <p:spPr>
              <a:xfrm>
                <a:off x="5279643" y="2358213"/>
                <a:ext cx="241348" cy="4001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sz="2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4A7D374C-F17F-4D73-BC93-09ABC83B2A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9643" y="2358213"/>
                <a:ext cx="241348" cy="4001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03011957-EA9A-4CB1-B80C-BD8EBDA02931}"/>
              </a:ext>
            </a:extLst>
          </p:cNvPr>
          <p:cNvCxnSpPr>
            <a:cxnSpLocks/>
            <a:endCxn id="17" idx="7"/>
          </p:cNvCxnSpPr>
          <p:nvPr/>
        </p:nvCxnSpPr>
        <p:spPr>
          <a:xfrm flipH="1">
            <a:off x="9036330" y="2469811"/>
            <a:ext cx="421340" cy="2278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37C8B003-D854-4357-9E75-14F3DE6A0531}"/>
                  </a:ext>
                </a:extLst>
              </p:cNvPr>
              <p:cNvSpPr txBox="1"/>
              <p:nvPr/>
            </p:nvSpPr>
            <p:spPr>
              <a:xfrm>
                <a:off x="9490493" y="2166559"/>
                <a:ext cx="241348" cy="4001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sz="2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37C8B003-D854-4357-9E75-14F3DE6A05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90493" y="2166559"/>
                <a:ext cx="241348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TextBox 55">
            <a:extLst>
              <a:ext uri="{FF2B5EF4-FFF2-40B4-BE49-F238E27FC236}">
                <a16:creationId xmlns:a16="http://schemas.microsoft.com/office/drawing/2014/main" id="{98CBF1D5-4184-428F-A22D-DD36FF557072}"/>
              </a:ext>
            </a:extLst>
          </p:cNvPr>
          <p:cNvSpPr txBox="1"/>
          <p:nvPr/>
        </p:nvSpPr>
        <p:spPr>
          <a:xfrm>
            <a:off x="252987" y="3030139"/>
            <a:ext cx="321901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protected </a:t>
            </a:r>
            <a:r>
              <a:rPr lang="en-US" dirty="0" err="1">
                <a:latin typeface="Consolas" panose="020B0609020204030204" pitchFamily="49" charset="0"/>
              </a:rPr>
              <a:t>enum</a:t>
            </a:r>
            <a:r>
              <a:rPr lang="en-US" dirty="0">
                <a:latin typeface="Consolas" panose="020B0609020204030204" pitchFamily="49" charset="0"/>
              </a:rPr>
              <a:t> Color {</a:t>
            </a:r>
          </a:p>
          <a:p>
            <a:r>
              <a:rPr lang="en-US" dirty="0"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RED</a:t>
            </a:r>
            <a:r>
              <a:rPr lang="en-US" dirty="0">
                <a:latin typeface="Consolas" panose="020B0609020204030204" pitchFamily="49" charset="0"/>
              </a:rPr>
              <a:t>, </a:t>
            </a:r>
            <a:r>
              <a:rPr lang="en-US" b="1" dirty="0">
                <a:latin typeface="Consolas" panose="020B0609020204030204" pitchFamily="49" charset="0"/>
              </a:rPr>
              <a:t>BLACK</a:t>
            </a:r>
            <a:r>
              <a:rPr lang="en-US" dirty="0"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latin typeface="Consolas" panose="020B0609020204030204" pitchFamily="49" charset="0"/>
              </a:rPr>
              <a:t>}</a:t>
            </a:r>
          </a:p>
          <a:p>
            <a:endParaRPr lang="en-US" dirty="0"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</a:rPr>
              <a:t>protected</a:t>
            </a:r>
            <a:r>
              <a:rPr lang="en-US" dirty="0">
                <a:latin typeface="Consolas" panose="020B0609020204030204" pitchFamily="49" charset="0"/>
              </a:rPr>
              <a:t> class Node {</a:t>
            </a:r>
          </a:p>
          <a:p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    Node left, right;</a:t>
            </a:r>
          </a:p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</a:rPr>
              <a:t>data; </a:t>
            </a:r>
          </a:p>
          <a:p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</a:rPr>
              <a:t>    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Color 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</a:rPr>
              <a:t>color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2332682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A9A0B9-8F30-4CDB-9E6E-5CB32A2FE3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Implement a utility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1B8943D-C12C-47F8-914A-1E0D7B520BCE}"/>
              </a:ext>
            </a:extLst>
          </p:cNvPr>
          <p:cNvSpPr txBox="1"/>
          <p:nvPr/>
        </p:nvSpPr>
        <p:spPr>
          <a:xfrm>
            <a:off x="165311" y="1623292"/>
            <a:ext cx="8835449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private </a:t>
            </a:r>
            <a:r>
              <a:rPr lang="en-US" dirty="0" err="1">
                <a:latin typeface="Consolas" panose="020B0609020204030204" pitchFamily="49" charset="0"/>
              </a:rPr>
              <a:t>enum</a:t>
            </a:r>
            <a:r>
              <a:rPr lang="en-US" dirty="0">
                <a:latin typeface="Consolas" panose="020B0609020204030204" pitchFamily="49" charset="0"/>
              </a:rPr>
              <a:t>  Color{</a:t>
            </a:r>
          </a:p>
          <a:p>
            <a:r>
              <a:rPr lang="en-US" dirty="0"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RED</a:t>
            </a:r>
            <a:r>
              <a:rPr lang="en-US" dirty="0">
                <a:latin typeface="Consolas" panose="020B0609020204030204" pitchFamily="49" charset="0"/>
              </a:rPr>
              <a:t>, </a:t>
            </a:r>
            <a:r>
              <a:rPr lang="en-US" b="1" dirty="0">
                <a:latin typeface="Consolas" panose="020B0609020204030204" pitchFamily="49" charset="0"/>
              </a:rPr>
              <a:t>BLACK</a:t>
            </a:r>
            <a:r>
              <a:rPr lang="en-US" dirty="0"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latin typeface="Consolas" panose="020B0609020204030204" pitchFamily="49" charset="0"/>
              </a:rPr>
              <a:t>}</a:t>
            </a:r>
          </a:p>
          <a:p>
            <a:endParaRPr lang="en-US" dirty="0"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</a:rPr>
              <a:t>protected</a:t>
            </a:r>
            <a:r>
              <a:rPr lang="en-US" dirty="0">
                <a:latin typeface="Consolas" panose="020B0609020204030204" pitchFamily="49" charset="0"/>
              </a:rPr>
              <a:t> class Node {</a:t>
            </a:r>
          </a:p>
          <a:p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    Node left, right;</a:t>
            </a:r>
          </a:p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</a:rPr>
              <a:t>data; </a:t>
            </a:r>
          </a:p>
          <a:p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Color 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</a:rPr>
              <a:t>color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latin typeface="Consolas" panose="020B0609020204030204" pitchFamily="49" charset="0"/>
              </a:rPr>
              <a:t>}</a:t>
            </a:r>
            <a:br>
              <a:rPr lang="en-US" dirty="0">
                <a:latin typeface="Consolas" panose="020B0609020204030204" pitchFamily="49" charset="0"/>
              </a:rPr>
            </a:br>
            <a:br>
              <a:rPr lang="en-US" dirty="0"/>
            </a:br>
            <a:endParaRPr lang="en-US" dirty="0"/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private</a:t>
            </a:r>
            <a:r>
              <a:rPr lang="en-US" dirty="0"/>
              <a:t> </a:t>
            </a:r>
            <a:r>
              <a:rPr lang="en-US" dirty="0">
                <a:latin typeface="Consolas" panose="020B0609020204030204" pitchFamily="49" charset="0"/>
              </a:rPr>
              <a:t>Node </a:t>
            </a:r>
            <a:r>
              <a:rPr lang="en-US" dirty="0" err="1">
                <a:latin typeface="Consolas" panose="020B0609020204030204" pitchFamily="49" charset="0"/>
              </a:rPr>
              <a:t>rotateLeft</a:t>
            </a:r>
            <a:r>
              <a:rPr lang="en-US" dirty="0">
                <a:latin typeface="Consolas" panose="020B0609020204030204" pitchFamily="49" charset="0"/>
              </a:rPr>
              <a:t>(Node n){</a:t>
            </a:r>
          </a:p>
          <a:p>
            <a:r>
              <a:rPr lang="en-US" dirty="0">
                <a:latin typeface="Consolas" panose="020B0609020204030204" pitchFamily="49" charset="0"/>
              </a:rPr>
              <a:t>    Node temp = </a:t>
            </a:r>
            <a:r>
              <a:rPr lang="en-US" dirty="0" err="1">
                <a:latin typeface="Consolas" panose="020B0609020204030204" pitchFamily="49" charset="0"/>
              </a:rPr>
              <a:t>n.right</a:t>
            </a:r>
            <a:r>
              <a:rPr lang="en-US" dirty="0">
                <a:latin typeface="Consolas" panose="020B0609020204030204" pitchFamily="49" charset="0"/>
              </a:rPr>
              <a:t>; </a:t>
            </a:r>
          </a:p>
          <a:p>
            <a:r>
              <a:rPr lang="en-US" dirty="0">
                <a:latin typeface="Consolas" panose="020B0609020204030204" pitchFamily="49" charset="0"/>
              </a:rPr>
              <a:t>    </a:t>
            </a:r>
            <a:r>
              <a:rPr lang="en-US" dirty="0" err="1">
                <a:latin typeface="Consolas" panose="020B0609020204030204" pitchFamily="49" charset="0"/>
              </a:rPr>
              <a:t>n.right</a:t>
            </a:r>
            <a:r>
              <a:rPr lang="en-US" dirty="0">
                <a:latin typeface="Consolas" panose="020B0609020204030204" pitchFamily="49" charset="0"/>
              </a:rPr>
              <a:t> = </a:t>
            </a:r>
            <a:r>
              <a:rPr lang="en-US" dirty="0" err="1">
                <a:latin typeface="Consolas" panose="020B0609020204030204" pitchFamily="49" charset="0"/>
              </a:rPr>
              <a:t>temp.left</a:t>
            </a:r>
            <a:r>
              <a:rPr lang="en-US" dirty="0">
                <a:latin typeface="Consolas" panose="020B0609020204030204" pitchFamily="49" charset="0"/>
              </a:rPr>
              <a:t>;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// How do I know that temp != null?</a:t>
            </a:r>
          </a:p>
          <a:p>
            <a:r>
              <a:rPr lang="en-US" dirty="0">
                <a:latin typeface="Consolas" panose="020B0609020204030204" pitchFamily="49" charset="0"/>
              </a:rPr>
              <a:t>    </a:t>
            </a:r>
            <a:r>
              <a:rPr lang="en-US" dirty="0" err="1">
                <a:latin typeface="Consolas" panose="020B0609020204030204" pitchFamily="49" charset="0"/>
              </a:rPr>
              <a:t>temp.left</a:t>
            </a:r>
            <a:r>
              <a:rPr lang="en-US" dirty="0">
                <a:latin typeface="Consolas" panose="020B0609020204030204" pitchFamily="49" charset="0"/>
              </a:rPr>
              <a:t> = n;</a:t>
            </a:r>
          </a:p>
          <a:p>
            <a:r>
              <a:rPr lang="en-US" dirty="0">
                <a:latin typeface="Consolas" panose="020B0609020204030204" pitchFamily="49" charset="0"/>
              </a:rPr>
              <a:t>    </a:t>
            </a:r>
            <a:r>
              <a:rPr lang="en-US" dirty="0" err="1">
                <a:latin typeface="Consolas" panose="020B0609020204030204" pitchFamily="49" charset="0"/>
              </a:rPr>
              <a:t>temp.left.color</a:t>
            </a:r>
            <a:r>
              <a:rPr lang="en-US" dirty="0"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RED</a:t>
            </a:r>
            <a:r>
              <a:rPr lang="en-US" dirty="0"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latin typeface="Consolas" panose="020B0609020204030204" pitchFamily="49" charset="0"/>
              </a:rPr>
              <a:t>    return temp;   </a:t>
            </a:r>
          </a:p>
          <a:p>
            <a:r>
              <a:rPr lang="en-US" dirty="0">
                <a:latin typeface="Consolas" panose="020B0609020204030204" pitchFamily="49" charset="0"/>
              </a:rPr>
              <a:t>}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E1A47F21-0EFF-4A66-BD1A-1808C8118FD6}"/>
              </a:ext>
            </a:extLst>
          </p:cNvPr>
          <p:cNvSpPr/>
          <p:nvPr/>
        </p:nvSpPr>
        <p:spPr>
          <a:xfrm>
            <a:off x="6904089" y="2843960"/>
            <a:ext cx="967563" cy="573727"/>
          </a:xfrm>
          <a:prstGeom prst="right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EADF6D5-5DA3-4831-92D4-01B652B57CDC}"/>
              </a:ext>
            </a:extLst>
          </p:cNvPr>
          <p:cNvSpPr/>
          <p:nvPr/>
        </p:nvSpPr>
        <p:spPr>
          <a:xfrm>
            <a:off x="9226653" y="1991238"/>
            <a:ext cx="614585" cy="44824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30 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40C67F7-F184-4642-86C3-6FF8D7B48C34}"/>
              </a:ext>
            </a:extLst>
          </p:cNvPr>
          <p:cNvSpPr/>
          <p:nvPr/>
        </p:nvSpPr>
        <p:spPr>
          <a:xfrm>
            <a:off x="8755631" y="2552684"/>
            <a:ext cx="614585" cy="44824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15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C6B0F85-1496-49B4-BEDF-D74E8895AF9F}"/>
              </a:ext>
            </a:extLst>
          </p:cNvPr>
          <p:cNvCxnSpPr>
            <a:cxnSpLocks/>
            <a:endCxn id="20" idx="0"/>
          </p:cNvCxnSpPr>
          <p:nvPr/>
        </p:nvCxnSpPr>
        <p:spPr>
          <a:xfrm flipH="1">
            <a:off x="8591578" y="2955329"/>
            <a:ext cx="273618" cy="29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EDC602FD-A360-4B4F-89AA-5B8C8F2958E4}"/>
              </a:ext>
            </a:extLst>
          </p:cNvPr>
          <p:cNvSpPr/>
          <p:nvPr/>
        </p:nvSpPr>
        <p:spPr>
          <a:xfrm>
            <a:off x="8284285" y="3254112"/>
            <a:ext cx="614585" cy="44824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83C84E1-4CA2-43D1-AC07-F70A4D58BA61}"/>
              </a:ext>
            </a:extLst>
          </p:cNvPr>
          <p:cNvCxnSpPr>
            <a:cxnSpLocks/>
          </p:cNvCxnSpPr>
          <p:nvPr/>
        </p:nvCxnSpPr>
        <p:spPr>
          <a:xfrm flipH="1">
            <a:off x="9173849" y="2417747"/>
            <a:ext cx="253734" cy="17884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D3158AB4-1C79-43DA-B6E2-028D509B93F7}"/>
              </a:ext>
            </a:extLst>
          </p:cNvPr>
          <p:cNvSpPr/>
          <p:nvPr/>
        </p:nvSpPr>
        <p:spPr>
          <a:xfrm>
            <a:off x="5664456" y="2078024"/>
            <a:ext cx="614585" cy="44824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30 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993E3C33-504A-4B9A-9FAF-1A46FC43B371}"/>
              </a:ext>
            </a:extLst>
          </p:cNvPr>
          <p:cNvSpPr/>
          <p:nvPr/>
        </p:nvSpPr>
        <p:spPr>
          <a:xfrm>
            <a:off x="4585681" y="1853900"/>
            <a:ext cx="614585" cy="44824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15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2332F07-1B8F-4107-84AE-6C2DD5EC05E8}"/>
              </a:ext>
            </a:extLst>
          </p:cNvPr>
          <p:cNvCxnSpPr>
            <a:cxnSpLocks/>
            <a:stCxn id="27" idx="6"/>
            <a:endCxn id="26" idx="2"/>
          </p:cNvCxnSpPr>
          <p:nvPr/>
        </p:nvCxnSpPr>
        <p:spPr>
          <a:xfrm>
            <a:off x="5200266" y="2078024"/>
            <a:ext cx="464190" cy="22412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3722C7E-800B-426D-A3BF-E6694FEC9DF1}"/>
              </a:ext>
            </a:extLst>
          </p:cNvPr>
          <p:cNvCxnSpPr>
            <a:cxnSpLocks/>
          </p:cNvCxnSpPr>
          <p:nvPr/>
        </p:nvCxnSpPr>
        <p:spPr>
          <a:xfrm flipH="1">
            <a:off x="4493102" y="2302148"/>
            <a:ext cx="287564" cy="52290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3591820F-D3E9-4F8F-A1D5-DA090FEEE3F9}"/>
              </a:ext>
            </a:extLst>
          </p:cNvPr>
          <p:cNvSpPr/>
          <p:nvPr/>
        </p:nvSpPr>
        <p:spPr>
          <a:xfrm>
            <a:off x="4073502" y="2825055"/>
            <a:ext cx="614585" cy="44824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BC73E35-DA64-47FD-B3D1-4108F8EBCD32}"/>
              </a:ext>
            </a:extLst>
          </p:cNvPr>
          <p:cNvCxnSpPr>
            <a:stCxn id="30" idx="3"/>
          </p:cNvCxnSpPr>
          <p:nvPr/>
        </p:nvCxnSpPr>
        <p:spPr>
          <a:xfrm flipH="1">
            <a:off x="3961475" y="3207659"/>
            <a:ext cx="202031" cy="4007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Isosceles Triangle 31">
            <a:extLst>
              <a:ext uri="{FF2B5EF4-FFF2-40B4-BE49-F238E27FC236}">
                <a16:creationId xmlns:a16="http://schemas.microsoft.com/office/drawing/2014/main" id="{A14083D5-9E7C-4A1D-A8B6-609BD40E770D}"/>
              </a:ext>
            </a:extLst>
          </p:cNvPr>
          <p:cNvSpPr/>
          <p:nvPr/>
        </p:nvSpPr>
        <p:spPr>
          <a:xfrm>
            <a:off x="3589348" y="3655907"/>
            <a:ext cx="574158" cy="671322"/>
          </a:xfrm>
          <a:prstGeom prst="triangle">
            <a:avLst/>
          </a:prstGeom>
          <a:gradFill flip="none" rotWithShape="1">
            <a:gsLst>
              <a:gs pos="0">
                <a:srgbClr val="7030A0">
                  <a:tint val="66000"/>
                  <a:satMod val="160000"/>
                </a:srgbClr>
              </a:gs>
              <a:gs pos="50000">
                <a:srgbClr val="7030A0">
                  <a:tint val="44500"/>
                  <a:satMod val="160000"/>
                </a:srgbClr>
              </a:gs>
              <a:gs pos="100000">
                <a:srgbClr val="7030A0">
                  <a:tint val="23500"/>
                  <a:satMod val="160000"/>
                </a:srgbClr>
              </a:gs>
            </a:gsLst>
            <a:lin ang="108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Isosceles Triangle 32">
            <a:extLst>
              <a:ext uri="{FF2B5EF4-FFF2-40B4-BE49-F238E27FC236}">
                <a16:creationId xmlns:a16="http://schemas.microsoft.com/office/drawing/2014/main" id="{B51A6A03-F9EE-4957-886B-D109C9D47866}"/>
              </a:ext>
            </a:extLst>
          </p:cNvPr>
          <p:cNvSpPr/>
          <p:nvPr/>
        </p:nvSpPr>
        <p:spPr>
          <a:xfrm>
            <a:off x="4598187" y="3655907"/>
            <a:ext cx="574158" cy="671322"/>
          </a:xfrm>
          <a:prstGeom prst="triangle">
            <a:avLst/>
          </a:prstGeom>
          <a:gradFill flip="none" rotWithShape="1">
            <a:gsLst>
              <a:gs pos="0">
                <a:schemeClr val="accent6">
                  <a:tint val="66000"/>
                  <a:satMod val="160000"/>
                </a:schemeClr>
              </a:gs>
              <a:gs pos="50000">
                <a:schemeClr val="accent6">
                  <a:tint val="44500"/>
                  <a:satMod val="160000"/>
                </a:schemeClr>
              </a:gs>
              <a:gs pos="100000">
                <a:schemeClr val="accent6">
                  <a:tint val="23500"/>
                  <a:satMod val="160000"/>
                </a:schemeClr>
              </a:gs>
            </a:gsLst>
            <a:lin ang="189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AA413A9-EC89-492F-A42C-D826D0EA4D99}"/>
              </a:ext>
            </a:extLst>
          </p:cNvPr>
          <p:cNvCxnSpPr>
            <a:cxnSpLocks/>
            <a:stCxn id="30" idx="5"/>
            <a:endCxn id="33" idx="0"/>
          </p:cNvCxnSpPr>
          <p:nvPr/>
        </p:nvCxnSpPr>
        <p:spPr>
          <a:xfrm>
            <a:off x="4598083" y="3207659"/>
            <a:ext cx="287183" cy="4482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6382C6A-A3A7-48A1-8429-9DD765C12491}"/>
              </a:ext>
            </a:extLst>
          </p:cNvPr>
          <p:cNvCxnSpPr/>
          <p:nvPr/>
        </p:nvCxnSpPr>
        <p:spPr>
          <a:xfrm flipH="1">
            <a:off x="5644037" y="2528877"/>
            <a:ext cx="202031" cy="4007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Isosceles Triangle 35">
            <a:extLst>
              <a:ext uri="{FF2B5EF4-FFF2-40B4-BE49-F238E27FC236}">
                <a16:creationId xmlns:a16="http://schemas.microsoft.com/office/drawing/2014/main" id="{081C1468-DD73-4F86-95B8-FBC32A80E4E6}"/>
              </a:ext>
            </a:extLst>
          </p:cNvPr>
          <p:cNvSpPr/>
          <p:nvPr/>
        </p:nvSpPr>
        <p:spPr>
          <a:xfrm>
            <a:off x="5356958" y="2900896"/>
            <a:ext cx="574158" cy="671322"/>
          </a:xfrm>
          <a:prstGeom prst="triangle">
            <a:avLst/>
          </a:prstGeom>
          <a:gradFill flip="none" rotWithShape="1">
            <a:gsLst>
              <a:gs pos="0">
                <a:srgbClr val="FFFF00">
                  <a:tint val="66000"/>
                  <a:satMod val="160000"/>
                </a:srgbClr>
              </a:gs>
              <a:gs pos="50000">
                <a:srgbClr val="FFFF00">
                  <a:tint val="44500"/>
                  <a:satMod val="160000"/>
                </a:srgbClr>
              </a:gs>
              <a:gs pos="100000">
                <a:srgbClr val="FFFF00">
                  <a:tint val="23500"/>
                  <a:satMod val="160000"/>
                </a:srgbClr>
              </a:gs>
            </a:gsLst>
            <a:lin ang="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Isosceles Triangle 36">
            <a:extLst>
              <a:ext uri="{FF2B5EF4-FFF2-40B4-BE49-F238E27FC236}">
                <a16:creationId xmlns:a16="http://schemas.microsoft.com/office/drawing/2014/main" id="{1087C6F6-440C-4E15-ABF1-7A6618AD36FB}"/>
              </a:ext>
            </a:extLst>
          </p:cNvPr>
          <p:cNvSpPr/>
          <p:nvPr/>
        </p:nvSpPr>
        <p:spPr>
          <a:xfrm>
            <a:off x="6265679" y="2729253"/>
            <a:ext cx="574158" cy="671322"/>
          </a:xfrm>
          <a:prstGeom prst="triangle">
            <a:avLst/>
          </a:prstGeom>
          <a:gradFill flip="none" rotWithShape="1">
            <a:gsLst>
              <a:gs pos="0">
                <a:srgbClr val="FF4CFB">
                  <a:tint val="66000"/>
                  <a:satMod val="160000"/>
                </a:srgbClr>
              </a:gs>
              <a:gs pos="50000">
                <a:srgbClr val="FF4CFB">
                  <a:tint val="44500"/>
                  <a:satMod val="160000"/>
                </a:srgbClr>
              </a:gs>
              <a:gs pos="100000">
                <a:srgbClr val="FF4CFB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75C6BD3B-0996-4086-8DEE-18E01402E040}"/>
              </a:ext>
            </a:extLst>
          </p:cNvPr>
          <p:cNvCxnSpPr>
            <a:cxnSpLocks/>
            <a:endCxn id="37" idx="0"/>
          </p:cNvCxnSpPr>
          <p:nvPr/>
        </p:nvCxnSpPr>
        <p:spPr>
          <a:xfrm>
            <a:off x="6168618" y="2439486"/>
            <a:ext cx="384140" cy="2897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48AE510-6377-45EC-B6F4-ADD897CA4682}"/>
              </a:ext>
            </a:extLst>
          </p:cNvPr>
          <p:cNvCxnSpPr/>
          <p:nvPr/>
        </p:nvCxnSpPr>
        <p:spPr>
          <a:xfrm flipH="1">
            <a:off x="8184937" y="3695628"/>
            <a:ext cx="202031" cy="4007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Isosceles Triangle 39">
            <a:extLst>
              <a:ext uri="{FF2B5EF4-FFF2-40B4-BE49-F238E27FC236}">
                <a16:creationId xmlns:a16="http://schemas.microsoft.com/office/drawing/2014/main" id="{1134AFA4-E453-4766-A799-0E75A6FA5D0C}"/>
              </a:ext>
            </a:extLst>
          </p:cNvPr>
          <p:cNvSpPr/>
          <p:nvPr/>
        </p:nvSpPr>
        <p:spPr>
          <a:xfrm>
            <a:off x="7812810" y="4143876"/>
            <a:ext cx="574158" cy="671322"/>
          </a:xfrm>
          <a:prstGeom prst="triangle">
            <a:avLst/>
          </a:prstGeom>
          <a:gradFill flip="none" rotWithShape="1">
            <a:gsLst>
              <a:gs pos="0">
                <a:srgbClr val="7030A0">
                  <a:tint val="66000"/>
                  <a:satMod val="160000"/>
                </a:srgbClr>
              </a:gs>
              <a:gs pos="50000">
                <a:srgbClr val="7030A0">
                  <a:tint val="44500"/>
                  <a:satMod val="160000"/>
                </a:srgbClr>
              </a:gs>
              <a:gs pos="100000">
                <a:srgbClr val="7030A0">
                  <a:tint val="23500"/>
                  <a:satMod val="160000"/>
                </a:srgbClr>
              </a:gs>
            </a:gsLst>
            <a:lin ang="108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Isosceles Triangle 40">
            <a:extLst>
              <a:ext uri="{FF2B5EF4-FFF2-40B4-BE49-F238E27FC236}">
                <a16:creationId xmlns:a16="http://schemas.microsoft.com/office/drawing/2014/main" id="{B61C6883-DE72-416F-BBB4-642C290BE3C0}"/>
              </a:ext>
            </a:extLst>
          </p:cNvPr>
          <p:cNvSpPr/>
          <p:nvPr/>
        </p:nvSpPr>
        <p:spPr>
          <a:xfrm>
            <a:off x="8821649" y="4143876"/>
            <a:ext cx="574158" cy="671322"/>
          </a:xfrm>
          <a:prstGeom prst="triangle">
            <a:avLst/>
          </a:prstGeom>
          <a:gradFill flip="none" rotWithShape="1">
            <a:gsLst>
              <a:gs pos="0">
                <a:schemeClr val="accent6">
                  <a:tint val="66000"/>
                  <a:satMod val="160000"/>
                </a:schemeClr>
              </a:gs>
              <a:gs pos="50000">
                <a:schemeClr val="accent6">
                  <a:tint val="44500"/>
                  <a:satMod val="160000"/>
                </a:schemeClr>
              </a:gs>
              <a:gs pos="100000">
                <a:schemeClr val="accent6">
                  <a:tint val="23500"/>
                  <a:satMod val="160000"/>
                </a:schemeClr>
              </a:gs>
            </a:gsLst>
            <a:lin ang="189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2B9F748-F2FB-4953-81D4-F6F36D1C6842}"/>
              </a:ext>
            </a:extLst>
          </p:cNvPr>
          <p:cNvCxnSpPr>
            <a:cxnSpLocks/>
            <a:endCxn id="41" idx="0"/>
          </p:cNvCxnSpPr>
          <p:nvPr/>
        </p:nvCxnSpPr>
        <p:spPr>
          <a:xfrm>
            <a:off x="8821545" y="3695628"/>
            <a:ext cx="287183" cy="4482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8C855F2C-D86F-449C-9634-259A44C066F0}"/>
              </a:ext>
            </a:extLst>
          </p:cNvPr>
          <p:cNvCxnSpPr>
            <a:cxnSpLocks/>
            <a:stCxn id="18" idx="5"/>
            <a:endCxn id="44" idx="0"/>
          </p:cNvCxnSpPr>
          <p:nvPr/>
        </p:nvCxnSpPr>
        <p:spPr>
          <a:xfrm>
            <a:off x="9280212" y="2935288"/>
            <a:ext cx="263093" cy="3227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Isosceles Triangle 43">
            <a:extLst>
              <a:ext uri="{FF2B5EF4-FFF2-40B4-BE49-F238E27FC236}">
                <a16:creationId xmlns:a16="http://schemas.microsoft.com/office/drawing/2014/main" id="{4651A963-FF1D-4117-BF3F-73B92BC356F8}"/>
              </a:ext>
            </a:extLst>
          </p:cNvPr>
          <p:cNvSpPr/>
          <p:nvPr/>
        </p:nvSpPr>
        <p:spPr>
          <a:xfrm>
            <a:off x="9256226" y="3258022"/>
            <a:ext cx="574158" cy="671322"/>
          </a:xfrm>
          <a:prstGeom prst="triangle">
            <a:avLst/>
          </a:prstGeom>
          <a:gradFill flip="none" rotWithShape="1">
            <a:gsLst>
              <a:gs pos="0">
                <a:srgbClr val="FFFF00">
                  <a:tint val="66000"/>
                  <a:satMod val="160000"/>
                </a:srgbClr>
              </a:gs>
              <a:gs pos="50000">
                <a:srgbClr val="FFFF00">
                  <a:tint val="44500"/>
                  <a:satMod val="160000"/>
                </a:srgbClr>
              </a:gs>
              <a:gs pos="100000">
                <a:srgbClr val="FFFF00">
                  <a:tint val="23500"/>
                  <a:satMod val="160000"/>
                </a:srgbClr>
              </a:gs>
            </a:gsLst>
            <a:lin ang="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Isosceles Triangle 44">
            <a:extLst>
              <a:ext uri="{FF2B5EF4-FFF2-40B4-BE49-F238E27FC236}">
                <a16:creationId xmlns:a16="http://schemas.microsoft.com/office/drawing/2014/main" id="{D608CE1A-3E5B-46DE-835E-004ABF8F9582}"/>
              </a:ext>
            </a:extLst>
          </p:cNvPr>
          <p:cNvSpPr/>
          <p:nvPr/>
        </p:nvSpPr>
        <p:spPr>
          <a:xfrm>
            <a:off x="9950089" y="2726075"/>
            <a:ext cx="574158" cy="671322"/>
          </a:xfrm>
          <a:prstGeom prst="triangle">
            <a:avLst/>
          </a:prstGeom>
          <a:gradFill flip="none" rotWithShape="1">
            <a:gsLst>
              <a:gs pos="0">
                <a:srgbClr val="FF4CFB">
                  <a:tint val="66000"/>
                  <a:satMod val="160000"/>
                </a:srgbClr>
              </a:gs>
              <a:gs pos="50000">
                <a:srgbClr val="FF4CFB">
                  <a:tint val="44500"/>
                  <a:satMod val="160000"/>
                </a:srgbClr>
              </a:gs>
              <a:gs pos="100000">
                <a:srgbClr val="FF4CFB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80387E02-82DE-4FAF-9D45-0B3E3650C228}"/>
              </a:ext>
            </a:extLst>
          </p:cNvPr>
          <p:cNvCxnSpPr>
            <a:cxnSpLocks/>
            <a:stCxn id="17" idx="5"/>
          </p:cNvCxnSpPr>
          <p:nvPr/>
        </p:nvCxnSpPr>
        <p:spPr>
          <a:xfrm>
            <a:off x="9751234" y="2373842"/>
            <a:ext cx="421340" cy="3480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F36B7917-749C-4961-8F2B-08089CD65D96}"/>
              </a:ext>
            </a:extLst>
          </p:cNvPr>
          <p:cNvCxnSpPr>
            <a:cxnSpLocks/>
            <a:endCxn id="27" idx="7"/>
          </p:cNvCxnSpPr>
          <p:nvPr/>
        </p:nvCxnSpPr>
        <p:spPr>
          <a:xfrm flipH="1">
            <a:off x="5110262" y="1609831"/>
            <a:ext cx="322099" cy="3097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1EA0071A-5C89-4C98-976E-96C5F19739DA}"/>
                  </a:ext>
                </a:extLst>
              </p:cNvPr>
              <p:cNvSpPr txBox="1"/>
              <p:nvPr/>
            </p:nvSpPr>
            <p:spPr>
              <a:xfrm>
                <a:off x="5483672" y="1235381"/>
                <a:ext cx="265394" cy="40011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sz="2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1EA0071A-5C89-4C98-976E-96C5F19739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3672" y="1235381"/>
                <a:ext cx="265394" cy="4001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5B85649A-CADC-467D-AA91-82BE8F32FE1F}"/>
              </a:ext>
            </a:extLst>
          </p:cNvPr>
          <p:cNvCxnSpPr>
            <a:cxnSpLocks/>
          </p:cNvCxnSpPr>
          <p:nvPr/>
        </p:nvCxnSpPr>
        <p:spPr>
          <a:xfrm flipH="1">
            <a:off x="9865133" y="1646480"/>
            <a:ext cx="196809" cy="3201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BBBB2A4A-6386-4742-9564-9B0087003AD1}"/>
                  </a:ext>
                </a:extLst>
              </p:cNvPr>
              <p:cNvSpPr txBox="1"/>
              <p:nvPr/>
            </p:nvSpPr>
            <p:spPr>
              <a:xfrm>
                <a:off x="10072289" y="1194404"/>
                <a:ext cx="241348" cy="4001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sz="2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BBBB2A4A-6386-4742-9564-9B0087003A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72289" y="1194404"/>
                <a:ext cx="241348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110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A9A0B9-8F30-4CDB-9E6E-5CB32A2FE3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Implement a utility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1B8943D-C12C-47F8-914A-1E0D7B520BCE}"/>
              </a:ext>
            </a:extLst>
          </p:cNvPr>
          <p:cNvSpPr txBox="1"/>
          <p:nvPr/>
        </p:nvSpPr>
        <p:spPr>
          <a:xfrm>
            <a:off x="165311" y="1623292"/>
            <a:ext cx="8835449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private </a:t>
            </a:r>
            <a:r>
              <a:rPr lang="en-US" dirty="0" err="1">
                <a:latin typeface="Consolas" panose="020B0609020204030204" pitchFamily="49" charset="0"/>
              </a:rPr>
              <a:t>enum</a:t>
            </a:r>
            <a:r>
              <a:rPr lang="en-US" dirty="0">
                <a:latin typeface="Consolas" panose="020B0609020204030204" pitchFamily="49" charset="0"/>
              </a:rPr>
              <a:t>  Color{</a:t>
            </a:r>
          </a:p>
          <a:p>
            <a:r>
              <a:rPr lang="en-US" dirty="0"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RED</a:t>
            </a:r>
            <a:r>
              <a:rPr lang="en-US" dirty="0">
                <a:latin typeface="Consolas" panose="020B0609020204030204" pitchFamily="49" charset="0"/>
              </a:rPr>
              <a:t>, </a:t>
            </a:r>
            <a:r>
              <a:rPr lang="en-US" b="1" dirty="0">
                <a:latin typeface="Consolas" panose="020B0609020204030204" pitchFamily="49" charset="0"/>
              </a:rPr>
              <a:t>BLACK</a:t>
            </a:r>
            <a:r>
              <a:rPr lang="en-US" dirty="0"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latin typeface="Consolas" panose="020B0609020204030204" pitchFamily="49" charset="0"/>
              </a:rPr>
              <a:t>}</a:t>
            </a:r>
          </a:p>
          <a:p>
            <a:endParaRPr lang="en-US" dirty="0"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</a:rPr>
              <a:t>protected</a:t>
            </a:r>
            <a:r>
              <a:rPr lang="en-US" dirty="0">
                <a:latin typeface="Consolas" panose="020B0609020204030204" pitchFamily="49" charset="0"/>
              </a:rPr>
              <a:t> class Node {</a:t>
            </a:r>
          </a:p>
          <a:p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    Node left, right;</a:t>
            </a:r>
          </a:p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</a:rPr>
              <a:t>data; </a:t>
            </a:r>
          </a:p>
          <a:p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Color 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</a:rPr>
              <a:t>color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latin typeface="Consolas" panose="020B0609020204030204" pitchFamily="49" charset="0"/>
              </a:rPr>
              <a:t>}</a:t>
            </a:r>
            <a:br>
              <a:rPr lang="en-US" dirty="0">
                <a:latin typeface="Consolas" panose="020B0609020204030204" pitchFamily="49" charset="0"/>
              </a:rPr>
            </a:br>
            <a:br>
              <a:rPr lang="en-US" dirty="0"/>
            </a:br>
            <a:endParaRPr lang="en-US" dirty="0"/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private</a:t>
            </a:r>
            <a:r>
              <a:rPr lang="en-US" dirty="0"/>
              <a:t> </a:t>
            </a:r>
            <a:r>
              <a:rPr lang="en-US" dirty="0">
                <a:latin typeface="Consolas" panose="020B0609020204030204" pitchFamily="49" charset="0"/>
              </a:rPr>
              <a:t>Node </a:t>
            </a:r>
            <a:r>
              <a:rPr lang="en-US" dirty="0" err="1">
                <a:latin typeface="Consolas" panose="020B0609020204030204" pitchFamily="49" charset="0"/>
              </a:rPr>
              <a:t>rotateLeft</a:t>
            </a:r>
            <a:r>
              <a:rPr lang="en-US" dirty="0">
                <a:latin typeface="Consolas" panose="020B0609020204030204" pitchFamily="49" charset="0"/>
              </a:rPr>
              <a:t>(Node n){</a:t>
            </a:r>
          </a:p>
          <a:p>
            <a:r>
              <a:rPr lang="en-US" dirty="0">
                <a:latin typeface="Consolas" panose="020B0609020204030204" pitchFamily="49" charset="0"/>
              </a:rPr>
              <a:t>    Node temp = </a:t>
            </a:r>
            <a:r>
              <a:rPr lang="en-US" dirty="0" err="1">
                <a:latin typeface="Consolas" panose="020B0609020204030204" pitchFamily="49" charset="0"/>
              </a:rPr>
              <a:t>n.right</a:t>
            </a:r>
            <a:r>
              <a:rPr lang="en-US" dirty="0">
                <a:latin typeface="Consolas" panose="020B0609020204030204" pitchFamily="49" charset="0"/>
              </a:rPr>
              <a:t>; </a:t>
            </a:r>
          </a:p>
          <a:p>
            <a:r>
              <a:rPr lang="en-US" dirty="0">
                <a:latin typeface="Consolas" panose="020B0609020204030204" pitchFamily="49" charset="0"/>
              </a:rPr>
              <a:t>    </a:t>
            </a:r>
            <a:r>
              <a:rPr lang="en-US" dirty="0" err="1">
                <a:latin typeface="Consolas" panose="020B0609020204030204" pitchFamily="49" charset="0"/>
              </a:rPr>
              <a:t>n.right</a:t>
            </a:r>
            <a:r>
              <a:rPr lang="en-US" dirty="0">
                <a:latin typeface="Consolas" panose="020B0609020204030204" pitchFamily="49" charset="0"/>
              </a:rPr>
              <a:t> = </a:t>
            </a:r>
            <a:r>
              <a:rPr lang="en-US" dirty="0" err="1">
                <a:latin typeface="Consolas" panose="020B0609020204030204" pitchFamily="49" charset="0"/>
              </a:rPr>
              <a:t>temp.left</a:t>
            </a:r>
            <a:r>
              <a:rPr lang="en-US" dirty="0">
                <a:latin typeface="Consolas" panose="020B0609020204030204" pitchFamily="49" charset="0"/>
              </a:rPr>
              <a:t>;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// How do I know that temp != null?</a:t>
            </a:r>
          </a:p>
          <a:p>
            <a:r>
              <a:rPr lang="en-US" dirty="0">
                <a:latin typeface="Consolas" panose="020B0609020204030204" pitchFamily="49" charset="0"/>
              </a:rPr>
              <a:t>    </a:t>
            </a:r>
            <a:r>
              <a:rPr lang="en-US" dirty="0" err="1">
                <a:latin typeface="Consolas" panose="020B0609020204030204" pitchFamily="49" charset="0"/>
              </a:rPr>
              <a:t>temp.left</a:t>
            </a:r>
            <a:r>
              <a:rPr lang="en-US" dirty="0">
                <a:latin typeface="Consolas" panose="020B0609020204030204" pitchFamily="49" charset="0"/>
              </a:rPr>
              <a:t> = n;</a:t>
            </a:r>
          </a:p>
          <a:p>
            <a:r>
              <a:rPr lang="en-US" dirty="0">
                <a:latin typeface="Consolas" panose="020B0609020204030204" pitchFamily="49" charset="0"/>
              </a:rPr>
              <a:t>    </a:t>
            </a:r>
            <a:r>
              <a:rPr lang="en-US" dirty="0" err="1">
                <a:latin typeface="Consolas" panose="020B0609020204030204" pitchFamily="49" charset="0"/>
              </a:rPr>
              <a:t>temp.left.color</a:t>
            </a:r>
            <a:r>
              <a:rPr lang="en-US" dirty="0"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RED</a:t>
            </a:r>
            <a:r>
              <a:rPr lang="en-US" dirty="0"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latin typeface="Consolas" panose="020B0609020204030204" pitchFamily="49" charset="0"/>
              </a:rPr>
              <a:t>    return temp;   </a:t>
            </a:r>
          </a:p>
          <a:p>
            <a:r>
              <a:rPr lang="en-US" dirty="0">
                <a:latin typeface="Consolas" panose="020B0609020204030204" pitchFamily="49" charset="0"/>
              </a:rPr>
              <a:t>}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E1A47F21-0EFF-4A66-BD1A-1808C8118FD6}"/>
              </a:ext>
            </a:extLst>
          </p:cNvPr>
          <p:cNvSpPr/>
          <p:nvPr/>
        </p:nvSpPr>
        <p:spPr>
          <a:xfrm>
            <a:off x="6904089" y="2843960"/>
            <a:ext cx="967563" cy="573727"/>
          </a:xfrm>
          <a:prstGeom prst="right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EADF6D5-5DA3-4831-92D4-01B652B57CDC}"/>
              </a:ext>
            </a:extLst>
          </p:cNvPr>
          <p:cNvSpPr/>
          <p:nvPr/>
        </p:nvSpPr>
        <p:spPr>
          <a:xfrm>
            <a:off x="9226653" y="1991238"/>
            <a:ext cx="614585" cy="44824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30 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40C67F7-F184-4642-86C3-6FF8D7B48C34}"/>
              </a:ext>
            </a:extLst>
          </p:cNvPr>
          <p:cNvSpPr/>
          <p:nvPr/>
        </p:nvSpPr>
        <p:spPr>
          <a:xfrm>
            <a:off x="8755631" y="2552684"/>
            <a:ext cx="614585" cy="44824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15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C6B0F85-1496-49B4-BEDF-D74E8895AF9F}"/>
              </a:ext>
            </a:extLst>
          </p:cNvPr>
          <p:cNvCxnSpPr>
            <a:cxnSpLocks/>
            <a:endCxn id="20" idx="0"/>
          </p:cNvCxnSpPr>
          <p:nvPr/>
        </p:nvCxnSpPr>
        <p:spPr>
          <a:xfrm flipH="1">
            <a:off x="8591578" y="2955329"/>
            <a:ext cx="273618" cy="29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EDC602FD-A360-4B4F-89AA-5B8C8F2958E4}"/>
              </a:ext>
            </a:extLst>
          </p:cNvPr>
          <p:cNvSpPr/>
          <p:nvPr/>
        </p:nvSpPr>
        <p:spPr>
          <a:xfrm>
            <a:off x="8284285" y="3254112"/>
            <a:ext cx="614585" cy="44824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83C84E1-4CA2-43D1-AC07-F70A4D58BA61}"/>
              </a:ext>
            </a:extLst>
          </p:cNvPr>
          <p:cNvCxnSpPr>
            <a:cxnSpLocks/>
          </p:cNvCxnSpPr>
          <p:nvPr/>
        </p:nvCxnSpPr>
        <p:spPr>
          <a:xfrm flipH="1">
            <a:off x="9173849" y="2417747"/>
            <a:ext cx="253734" cy="17884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D3158AB4-1C79-43DA-B6E2-028D509B93F7}"/>
              </a:ext>
            </a:extLst>
          </p:cNvPr>
          <p:cNvSpPr/>
          <p:nvPr/>
        </p:nvSpPr>
        <p:spPr>
          <a:xfrm>
            <a:off x="5664456" y="2078024"/>
            <a:ext cx="614585" cy="44824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30 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993E3C33-504A-4B9A-9FAF-1A46FC43B371}"/>
              </a:ext>
            </a:extLst>
          </p:cNvPr>
          <p:cNvSpPr/>
          <p:nvPr/>
        </p:nvSpPr>
        <p:spPr>
          <a:xfrm>
            <a:off x="4585681" y="1853900"/>
            <a:ext cx="614585" cy="44824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15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2332F07-1B8F-4107-84AE-6C2DD5EC05E8}"/>
              </a:ext>
            </a:extLst>
          </p:cNvPr>
          <p:cNvCxnSpPr>
            <a:cxnSpLocks/>
            <a:stCxn id="27" idx="6"/>
            <a:endCxn id="26" idx="2"/>
          </p:cNvCxnSpPr>
          <p:nvPr/>
        </p:nvCxnSpPr>
        <p:spPr>
          <a:xfrm>
            <a:off x="5200266" y="2078024"/>
            <a:ext cx="464190" cy="22412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3722C7E-800B-426D-A3BF-E6694FEC9DF1}"/>
              </a:ext>
            </a:extLst>
          </p:cNvPr>
          <p:cNvCxnSpPr>
            <a:cxnSpLocks/>
          </p:cNvCxnSpPr>
          <p:nvPr/>
        </p:nvCxnSpPr>
        <p:spPr>
          <a:xfrm flipH="1">
            <a:off x="4493102" y="2302148"/>
            <a:ext cx="287564" cy="52290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3591820F-D3E9-4F8F-A1D5-DA090FEEE3F9}"/>
              </a:ext>
            </a:extLst>
          </p:cNvPr>
          <p:cNvSpPr/>
          <p:nvPr/>
        </p:nvSpPr>
        <p:spPr>
          <a:xfrm>
            <a:off x="4073502" y="2825055"/>
            <a:ext cx="614585" cy="44824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BC73E35-DA64-47FD-B3D1-4108F8EBCD32}"/>
              </a:ext>
            </a:extLst>
          </p:cNvPr>
          <p:cNvCxnSpPr>
            <a:stCxn id="30" idx="3"/>
          </p:cNvCxnSpPr>
          <p:nvPr/>
        </p:nvCxnSpPr>
        <p:spPr>
          <a:xfrm flipH="1">
            <a:off x="3961475" y="3207659"/>
            <a:ext cx="202031" cy="4007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Isosceles Triangle 31">
            <a:extLst>
              <a:ext uri="{FF2B5EF4-FFF2-40B4-BE49-F238E27FC236}">
                <a16:creationId xmlns:a16="http://schemas.microsoft.com/office/drawing/2014/main" id="{A14083D5-9E7C-4A1D-A8B6-609BD40E770D}"/>
              </a:ext>
            </a:extLst>
          </p:cNvPr>
          <p:cNvSpPr/>
          <p:nvPr/>
        </p:nvSpPr>
        <p:spPr>
          <a:xfrm>
            <a:off x="3589348" y="3655907"/>
            <a:ext cx="574158" cy="671322"/>
          </a:xfrm>
          <a:prstGeom prst="triangle">
            <a:avLst/>
          </a:prstGeom>
          <a:gradFill flip="none" rotWithShape="1">
            <a:gsLst>
              <a:gs pos="0">
                <a:srgbClr val="7030A0">
                  <a:tint val="66000"/>
                  <a:satMod val="160000"/>
                </a:srgbClr>
              </a:gs>
              <a:gs pos="50000">
                <a:srgbClr val="7030A0">
                  <a:tint val="44500"/>
                  <a:satMod val="160000"/>
                </a:srgbClr>
              </a:gs>
              <a:gs pos="100000">
                <a:srgbClr val="7030A0">
                  <a:tint val="23500"/>
                  <a:satMod val="160000"/>
                </a:srgbClr>
              </a:gs>
            </a:gsLst>
            <a:lin ang="108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Isosceles Triangle 32">
            <a:extLst>
              <a:ext uri="{FF2B5EF4-FFF2-40B4-BE49-F238E27FC236}">
                <a16:creationId xmlns:a16="http://schemas.microsoft.com/office/drawing/2014/main" id="{B51A6A03-F9EE-4957-886B-D109C9D47866}"/>
              </a:ext>
            </a:extLst>
          </p:cNvPr>
          <p:cNvSpPr/>
          <p:nvPr/>
        </p:nvSpPr>
        <p:spPr>
          <a:xfrm>
            <a:off x="4598187" y="3655907"/>
            <a:ext cx="574158" cy="671322"/>
          </a:xfrm>
          <a:prstGeom prst="triangle">
            <a:avLst/>
          </a:prstGeom>
          <a:gradFill flip="none" rotWithShape="1">
            <a:gsLst>
              <a:gs pos="0">
                <a:schemeClr val="accent6">
                  <a:tint val="66000"/>
                  <a:satMod val="160000"/>
                </a:schemeClr>
              </a:gs>
              <a:gs pos="50000">
                <a:schemeClr val="accent6">
                  <a:tint val="44500"/>
                  <a:satMod val="160000"/>
                </a:schemeClr>
              </a:gs>
              <a:gs pos="100000">
                <a:schemeClr val="accent6">
                  <a:tint val="23500"/>
                  <a:satMod val="160000"/>
                </a:schemeClr>
              </a:gs>
            </a:gsLst>
            <a:lin ang="189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AA413A9-EC89-492F-A42C-D826D0EA4D99}"/>
              </a:ext>
            </a:extLst>
          </p:cNvPr>
          <p:cNvCxnSpPr>
            <a:cxnSpLocks/>
            <a:stCxn id="30" idx="5"/>
            <a:endCxn id="33" idx="0"/>
          </p:cNvCxnSpPr>
          <p:nvPr/>
        </p:nvCxnSpPr>
        <p:spPr>
          <a:xfrm>
            <a:off x="4598083" y="3207659"/>
            <a:ext cx="287183" cy="4482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6382C6A-A3A7-48A1-8429-9DD765C12491}"/>
              </a:ext>
            </a:extLst>
          </p:cNvPr>
          <p:cNvCxnSpPr/>
          <p:nvPr/>
        </p:nvCxnSpPr>
        <p:spPr>
          <a:xfrm flipH="1">
            <a:off x="5644037" y="2528877"/>
            <a:ext cx="202031" cy="4007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Isosceles Triangle 35">
            <a:extLst>
              <a:ext uri="{FF2B5EF4-FFF2-40B4-BE49-F238E27FC236}">
                <a16:creationId xmlns:a16="http://schemas.microsoft.com/office/drawing/2014/main" id="{081C1468-DD73-4F86-95B8-FBC32A80E4E6}"/>
              </a:ext>
            </a:extLst>
          </p:cNvPr>
          <p:cNvSpPr/>
          <p:nvPr/>
        </p:nvSpPr>
        <p:spPr>
          <a:xfrm>
            <a:off x="5356958" y="2900896"/>
            <a:ext cx="574158" cy="671322"/>
          </a:xfrm>
          <a:prstGeom prst="triangle">
            <a:avLst/>
          </a:prstGeom>
          <a:gradFill flip="none" rotWithShape="1">
            <a:gsLst>
              <a:gs pos="0">
                <a:srgbClr val="FFFF00">
                  <a:tint val="66000"/>
                  <a:satMod val="160000"/>
                </a:srgbClr>
              </a:gs>
              <a:gs pos="50000">
                <a:srgbClr val="FFFF00">
                  <a:tint val="44500"/>
                  <a:satMod val="160000"/>
                </a:srgbClr>
              </a:gs>
              <a:gs pos="100000">
                <a:srgbClr val="FFFF00">
                  <a:tint val="23500"/>
                  <a:satMod val="160000"/>
                </a:srgbClr>
              </a:gs>
            </a:gsLst>
            <a:lin ang="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Isosceles Triangle 36">
            <a:extLst>
              <a:ext uri="{FF2B5EF4-FFF2-40B4-BE49-F238E27FC236}">
                <a16:creationId xmlns:a16="http://schemas.microsoft.com/office/drawing/2014/main" id="{1087C6F6-440C-4E15-ABF1-7A6618AD36FB}"/>
              </a:ext>
            </a:extLst>
          </p:cNvPr>
          <p:cNvSpPr/>
          <p:nvPr/>
        </p:nvSpPr>
        <p:spPr>
          <a:xfrm>
            <a:off x="6265679" y="2729253"/>
            <a:ext cx="574158" cy="671322"/>
          </a:xfrm>
          <a:prstGeom prst="triangle">
            <a:avLst/>
          </a:prstGeom>
          <a:gradFill flip="none" rotWithShape="1">
            <a:gsLst>
              <a:gs pos="0">
                <a:srgbClr val="FF4CFB">
                  <a:tint val="66000"/>
                  <a:satMod val="160000"/>
                </a:srgbClr>
              </a:gs>
              <a:gs pos="50000">
                <a:srgbClr val="FF4CFB">
                  <a:tint val="44500"/>
                  <a:satMod val="160000"/>
                </a:srgbClr>
              </a:gs>
              <a:gs pos="100000">
                <a:srgbClr val="FF4CFB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75C6BD3B-0996-4086-8DEE-18E01402E040}"/>
              </a:ext>
            </a:extLst>
          </p:cNvPr>
          <p:cNvCxnSpPr>
            <a:cxnSpLocks/>
            <a:endCxn id="37" idx="0"/>
          </p:cNvCxnSpPr>
          <p:nvPr/>
        </p:nvCxnSpPr>
        <p:spPr>
          <a:xfrm>
            <a:off x="6168618" y="2439486"/>
            <a:ext cx="384140" cy="2897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48AE510-6377-45EC-B6F4-ADD897CA4682}"/>
              </a:ext>
            </a:extLst>
          </p:cNvPr>
          <p:cNvCxnSpPr/>
          <p:nvPr/>
        </p:nvCxnSpPr>
        <p:spPr>
          <a:xfrm flipH="1">
            <a:off x="8184937" y="3695628"/>
            <a:ext cx="202031" cy="4007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Isosceles Triangle 39">
            <a:extLst>
              <a:ext uri="{FF2B5EF4-FFF2-40B4-BE49-F238E27FC236}">
                <a16:creationId xmlns:a16="http://schemas.microsoft.com/office/drawing/2014/main" id="{1134AFA4-E453-4766-A799-0E75A6FA5D0C}"/>
              </a:ext>
            </a:extLst>
          </p:cNvPr>
          <p:cNvSpPr/>
          <p:nvPr/>
        </p:nvSpPr>
        <p:spPr>
          <a:xfrm>
            <a:off x="7812810" y="4143876"/>
            <a:ext cx="574158" cy="671322"/>
          </a:xfrm>
          <a:prstGeom prst="triangle">
            <a:avLst/>
          </a:prstGeom>
          <a:gradFill flip="none" rotWithShape="1">
            <a:gsLst>
              <a:gs pos="0">
                <a:srgbClr val="7030A0">
                  <a:tint val="66000"/>
                  <a:satMod val="160000"/>
                </a:srgbClr>
              </a:gs>
              <a:gs pos="50000">
                <a:srgbClr val="7030A0">
                  <a:tint val="44500"/>
                  <a:satMod val="160000"/>
                </a:srgbClr>
              </a:gs>
              <a:gs pos="100000">
                <a:srgbClr val="7030A0">
                  <a:tint val="23500"/>
                  <a:satMod val="160000"/>
                </a:srgbClr>
              </a:gs>
            </a:gsLst>
            <a:lin ang="108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Isosceles Triangle 40">
            <a:extLst>
              <a:ext uri="{FF2B5EF4-FFF2-40B4-BE49-F238E27FC236}">
                <a16:creationId xmlns:a16="http://schemas.microsoft.com/office/drawing/2014/main" id="{B61C6883-DE72-416F-BBB4-642C290BE3C0}"/>
              </a:ext>
            </a:extLst>
          </p:cNvPr>
          <p:cNvSpPr/>
          <p:nvPr/>
        </p:nvSpPr>
        <p:spPr>
          <a:xfrm>
            <a:off x="8821649" y="4143876"/>
            <a:ext cx="574158" cy="671322"/>
          </a:xfrm>
          <a:prstGeom prst="triangle">
            <a:avLst/>
          </a:prstGeom>
          <a:gradFill flip="none" rotWithShape="1">
            <a:gsLst>
              <a:gs pos="0">
                <a:schemeClr val="accent6">
                  <a:tint val="66000"/>
                  <a:satMod val="160000"/>
                </a:schemeClr>
              </a:gs>
              <a:gs pos="50000">
                <a:schemeClr val="accent6">
                  <a:tint val="44500"/>
                  <a:satMod val="160000"/>
                </a:schemeClr>
              </a:gs>
              <a:gs pos="100000">
                <a:schemeClr val="accent6">
                  <a:tint val="23500"/>
                  <a:satMod val="160000"/>
                </a:schemeClr>
              </a:gs>
            </a:gsLst>
            <a:lin ang="189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2B9F748-F2FB-4953-81D4-F6F36D1C6842}"/>
              </a:ext>
            </a:extLst>
          </p:cNvPr>
          <p:cNvCxnSpPr>
            <a:cxnSpLocks/>
            <a:endCxn id="41" idx="0"/>
          </p:cNvCxnSpPr>
          <p:nvPr/>
        </p:nvCxnSpPr>
        <p:spPr>
          <a:xfrm>
            <a:off x="8821545" y="3695628"/>
            <a:ext cx="287183" cy="4482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8C855F2C-D86F-449C-9634-259A44C066F0}"/>
              </a:ext>
            </a:extLst>
          </p:cNvPr>
          <p:cNvCxnSpPr>
            <a:cxnSpLocks/>
            <a:stCxn id="18" idx="5"/>
            <a:endCxn id="44" idx="0"/>
          </p:cNvCxnSpPr>
          <p:nvPr/>
        </p:nvCxnSpPr>
        <p:spPr>
          <a:xfrm>
            <a:off x="9280212" y="2935288"/>
            <a:ext cx="263093" cy="3227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Isosceles Triangle 43">
            <a:extLst>
              <a:ext uri="{FF2B5EF4-FFF2-40B4-BE49-F238E27FC236}">
                <a16:creationId xmlns:a16="http://schemas.microsoft.com/office/drawing/2014/main" id="{4651A963-FF1D-4117-BF3F-73B92BC356F8}"/>
              </a:ext>
            </a:extLst>
          </p:cNvPr>
          <p:cNvSpPr/>
          <p:nvPr/>
        </p:nvSpPr>
        <p:spPr>
          <a:xfrm>
            <a:off x="9256226" y="3258022"/>
            <a:ext cx="574158" cy="671322"/>
          </a:xfrm>
          <a:prstGeom prst="triangle">
            <a:avLst/>
          </a:prstGeom>
          <a:gradFill flip="none" rotWithShape="1">
            <a:gsLst>
              <a:gs pos="0">
                <a:srgbClr val="FFFF00">
                  <a:tint val="66000"/>
                  <a:satMod val="160000"/>
                </a:srgbClr>
              </a:gs>
              <a:gs pos="50000">
                <a:srgbClr val="FFFF00">
                  <a:tint val="44500"/>
                  <a:satMod val="160000"/>
                </a:srgbClr>
              </a:gs>
              <a:gs pos="100000">
                <a:srgbClr val="FFFF00">
                  <a:tint val="23500"/>
                  <a:satMod val="160000"/>
                </a:srgbClr>
              </a:gs>
            </a:gsLst>
            <a:lin ang="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Isosceles Triangle 44">
            <a:extLst>
              <a:ext uri="{FF2B5EF4-FFF2-40B4-BE49-F238E27FC236}">
                <a16:creationId xmlns:a16="http://schemas.microsoft.com/office/drawing/2014/main" id="{D608CE1A-3E5B-46DE-835E-004ABF8F9582}"/>
              </a:ext>
            </a:extLst>
          </p:cNvPr>
          <p:cNvSpPr/>
          <p:nvPr/>
        </p:nvSpPr>
        <p:spPr>
          <a:xfrm>
            <a:off x="9950089" y="2726075"/>
            <a:ext cx="574158" cy="671322"/>
          </a:xfrm>
          <a:prstGeom prst="triangle">
            <a:avLst/>
          </a:prstGeom>
          <a:gradFill flip="none" rotWithShape="1">
            <a:gsLst>
              <a:gs pos="0">
                <a:srgbClr val="FF4CFB">
                  <a:tint val="66000"/>
                  <a:satMod val="160000"/>
                </a:srgbClr>
              </a:gs>
              <a:gs pos="50000">
                <a:srgbClr val="FF4CFB">
                  <a:tint val="44500"/>
                  <a:satMod val="160000"/>
                </a:srgbClr>
              </a:gs>
              <a:gs pos="100000">
                <a:srgbClr val="FF4CFB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80387E02-82DE-4FAF-9D45-0B3E3650C228}"/>
              </a:ext>
            </a:extLst>
          </p:cNvPr>
          <p:cNvCxnSpPr>
            <a:cxnSpLocks/>
            <a:stCxn id="17" idx="5"/>
          </p:cNvCxnSpPr>
          <p:nvPr/>
        </p:nvCxnSpPr>
        <p:spPr>
          <a:xfrm>
            <a:off x="9751234" y="2373842"/>
            <a:ext cx="421340" cy="3480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F36B7917-749C-4961-8F2B-08089CD65D96}"/>
              </a:ext>
            </a:extLst>
          </p:cNvPr>
          <p:cNvCxnSpPr>
            <a:cxnSpLocks/>
            <a:endCxn id="27" idx="7"/>
          </p:cNvCxnSpPr>
          <p:nvPr/>
        </p:nvCxnSpPr>
        <p:spPr>
          <a:xfrm flipH="1">
            <a:off x="5110262" y="1609831"/>
            <a:ext cx="322099" cy="3097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1EA0071A-5C89-4C98-976E-96C5F19739DA}"/>
                  </a:ext>
                </a:extLst>
              </p:cNvPr>
              <p:cNvSpPr txBox="1"/>
              <p:nvPr/>
            </p:nvSpPr>
            <p:spPr>
              <a:xfrm>
                <a:off x="5483672" y="1235381"/>
                <a:ext cx="265394" cy="40011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sz="2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1EA0071A-5C89-4C98-976E-96C5F19739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3672" y="1235381"/>
                <a:ext cx="265394" cy="4001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5B85649A-CADC-467D-AA91-82BE8F32FE1F}"/>
              </a:ext>
            </a:extLst>
          </p:cNvPr>
          <p:cNvCxnSpPr>
            <a:cxnSpLocks/>
          </p:cNvCxnSpPr>
          <p:nvPr/>
        </p:nvCxnSpPr>
        <p:spPr>
          <a:xfrm flipH="1">
            <a:off x="9865133" y="1646480"/>
            <a:ext cx="196809" cy="3201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BBBB2A4A-6386-4742-9564-9B0087003AD1}"/>
                  </a:ext>
                </a:extLst>
              </p:cNvPr>
              <p:cNvSpPr txBox="1"/>
              <p:nvPr/>
            </p:nvSpPr>
            <p:spPr>
              <a:xfrm>
                <a:off x="10072289" y="1194404"/>
                <a:ext cx="241348" cy="4001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sz="2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BBBB2A4A-6386-4742-9564-9B0087003A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72289" y="1194404"/>
                <a:ext cx="241348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030E1497-55CC-4C93-91D8-64C19057C6E9}"/>
              </a:ext>
            </a:extLst>
          </p:cNvPr>
          <p:cNvSpPr txBox="1"/>
          <p:nvPr/>
        </p:nvSpPr>
        <p:spPr>
          <a:xfrm>
            <a:off x="4688087" y="5837274"/>
            <a:ext cx="54844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solidFill>
                  <a:srgbClr val="D589D7"/>
                </a:solidFill>
                <a:latin typeface="Consolas" panose="020B0609020204030204" pitchFamily="49" charset="0"/>
              </a:rPr>
              <a:t>rotateRight</a:t>
            </a:r>
            <a:r>
              <a:rPr lang="en-US" sz="2800" dirty="0">
                <a:solidFill>
                  <a:srgbClr val="D589D7"/>
                </a:solidFill>
                <a:latin typeface="Consolas" panose="020B0609020204030204" pitchFamily="49" charset="0"/>
              </a:rPr>
              <a:t>()</a:t>
            </a:r>
            <a:r>
              <a:rPr lang="en-US" sz="2800" dirty="0">
                <a:solidFill>
                  <a:srgbClr val="D589D7"/>
                </a:solidFill>
              </a:rPr>
              <a:t> symmetric.</a:t>
            </a:r>
          </a:p>
        </p:txBody>
      </p:sp>
    </p:spTree>
    <p:extLst>
      <p:ext uri="{BB962C8B-B14F-4D97-AF65-F5344CB8AC3E}">
        <p14:creationId xmlns:p14="http://schemas.microsoft.com/office/powerpoint/2010/main" val="12789723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E6EB4-49EB-4FFE-A465-DA7D94394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Implement another utility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96A860-D38D-45F9-9A86-4A5FDF0D57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Sometimes, </a:t>
            </a:r>
            <a:r>
              <a:rPr lang="en-US" dirty="0">
                <a:solidFill>
                  <a:schemeClr val="accent6"/>
                </a:solidFill>
              </a:rPr>
              <a:t>during our operations</a:t>
            </a:r>
            <a:r>
              <a:rPr lang="en-US" dirty="0"/>
              <a:t>, we will end up with a node connected to </a:t>
            </a:r>
            <a:r>
              <a:rPr lang="en-US" dirty="0">
                <a:solidFill>
                  <a:srgbClr val="FF0000"/>
                </a:solidFill>
              </a:rPr>
              <a:t>two red links.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D84B515-5640-4F3C-98D1-7C377BD8DAB0}"/>
              </a:ext>
            </a:extLst>
          </p:cNvPr>
          <p:cNvSpPr/>
          <p:nvPr/>
        </p:nvSpPr>
        <p:spPr>
          <a:xfrm>
            <a:off x="6016934" y="4132582"/>
            <a:ext cx="614585" cy="44824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30 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8686BF7-D40A-4FDC-85D2-739608E21AC1}"/>
              </a:ext>
            </a:extLst>
          </p:cNvPr>
          <p:cNvSpPr/>
          <p:nvPr/>
        </p:nvSpPr>
        <p:spPr>
          <a:xfrm>
            <a:off x="5228104" y="3553046"/>
            <a:ext cx="614585" cy="44824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15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FB579F1-0038-4AB5-BECB-53E4D8966085}"/>
              </a:ext>
            </a:extLst>
          </p:cNvPr>
          <p:cNvSpPr/>
          <p:nvPr/>
        </p:nvSpPr>
        <p:spPr>
          <a:xfrm>
            <a:off x="4401919" y="4066938"/>
            <a:ext cx="614585" cy="44824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32791E3-0215-4C19-9A82-661D5D8BBF1F}"/>
              </a:ext>
            </a:extLst>
          </p:cNvPr>
          <p:cNvCxnSpPr>
            <a:cxnSpLocks/>
            <a:stCxn id="5" idx="5"/>
            <a:endCxn id="4" idx="1"/>
          </p:cNvCxnSpPr>
          <p:nvPr/>
        </p:nvCxnSpPr>
        <p:spPr>
          <a:xfrm>
            <a:off x="5752685" y="3935650"/>
            <a:ext cx="354253" cy="26257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DB985A6-A875-4FBB-8EDE-7CEA66B1D784}"/>
              </a:ext>
            </a:extLst>
          </p:cNvPr>
          <p:cNvCxnSpPr>
            <a:cxnSpLocks/>
            <a:stCxn id="5" idx="3"/>
            <a:endCxn id="6" idx="7"/>
          </p:cNvCxnSpPr>
          <p:nvPr/>
        </p:nvCxnSpPr>
        <p:spPr>
          <a:xfrm flipH="1">
            <a:off x="4926500" y="3935650"/>
            <a:ext cx="391608" cy="19693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F3D18BB-2DF0-4385-BEC2-03B9CF032D35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5535397" y="3189767"/>
            <a:ext cx="0" cy="36327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BFEF256-C0BF-4E2B-9186-D7424BA8FB18}"/>
                  </a:ext>
                </a:extLst>
              </p:cNvPr>
              <p:cNvSpPr txBox="1"/>
              <p:nvPr/>
            </p:nvSpPr>
            <p:spPr>
              <a:xfrm>
                <a:off x="5451911" y="2756020"/>
                <a:ext cx="16696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BFEF256-C0BF-4E2B-9186-D7424BA8FB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1911" y="2756020"/>
                <a:ext cx="166969" cy="276999"/>
              </a:xfrm>
              <a:prstGeom prst="rect">
                <a:avLst/>
              </a:prstGeom>
              <a:blipFill>
                <a:blip r:embed="rId2"/>
                <a:stretch>
                  <a:fillRect l="-21429" r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angle 28">
            <a:extLst>
              <a:ext uri="{FF2B5EF4-FFF2-40B4-BE49-F238E27FC236}">
                <a16:creationId xmlns:a16="http://schemas.microsoft.com/office/drawing/2014/main" id="{499699D4-ACA2-480D-83C2-D8DBB21C3B7A}"/>
              </a:ext>
            </a:extLst>
          </p:cNvPr>
          <p:cNvSpPr/>
          <p:nvPr/>
        </p:nvSpPr>
        <p:spPr>
          <a:xfrm>
            <a:off x="221218" y="3033019"/>
            <a:ext cx="3384698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protected </a:t>
            </a:r>
            <a:r>
              <a:rPr lang="en-US" dirty="0" err="1">
                <a:latin typeface="Consolas" panose="020B0609020204030204" pitchFamily="49" charset="0"/>
              </a:rPr>
              <a:t>enum</a:t>
            </a:r>
            <a:r>
              <a:rPr lang="en-US" dirty="0">
                <a:latin typeface="Consolas" panose="020B0609020204030204" pitchFamily="49" charset="0"/>
              </a:rPr>
              <a:t>  Color{</a:t>
            </a:r>
          </a:p>
          <a:p>
            <a:r>
              <a:rPr lang="en-US" dirty="0"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RED</a:t>
            </a:r>
            <a:r>
              <a:rPr lang="en-US" dirty="0">
                <a:latin typeface="Consolas" panose="020B0609020204030204" pitchFamily="49" charset="0"/>
              </a:rPr>
              <a:t>, </a:t>
            </a:r>
            <a:r>
              <a:rPr lang="en-US" b="1" dirty="0">
                <a:latin typeface="Consolas" panose="020B0609020204030204" pitchFamily="49" charset="0"/>
              </a:rPr>
              <a:t>BLACK</a:t>
            </a:r>
            <a:r>
              <a:rPr lang="en-US" dirty="0"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latin typeface="Consolas" panose="020B0609020204030204" pitchFamily="49" charset="0"/>
              </a:rPr>
              <a:t>}</a:t>
            </a:r>
          </a:p>
          <a:p>
            <a:endParaRPr lang="en-US" dirty="0"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</a:rPr>
              <a:t>protected</a:t>
            </a:r>
            <a:r>
              <a:rPr lang="en-US" dirty="0">
                <a:latin typeface="Consolas" panose="020B0609020204030204" pitchFamily="49" charset="0"/>
              </a:rPr>
              <a:t> class Node {</a:t>
            </a:r>
          </a:p>
          <a:p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    Node left, right;</a:t>
            </a:r>
          </a:p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</a:rPr>
              <a:t>data; </a:t>
            </a:r>
          </a:p>
          <a:p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Color 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</a:rPr>
              <a:t>color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latin typeface="Consolas" panose="020B0609020204030204" pitchFamily="49" charset="0"/>
              </a:rPr>
              <a:t>}</a:t>
            </a:r>
            <a:br>
              <a:rPr lang="en-US" dirty="0">
                <a:latin typeface="Consolas" panose="020B0609020204030204" pitchFamily="49" charset="0"/>
              </a:rPr>
            </a:br>
            <a:endParaRPr lang="en-US" dirty="0"/>
          </a:p>
        </p:txBody>
      </p:sp>
      <p:sp>
        <p:nvSpPr>
          <p:cNvPr id="30" name="Isosceles Triangle 29">
            <a:extLst>
              <a:ext uri="{FF2B5EF4-FFF2-40B4-BE49-F238E27FC236}">
                <a16:creationId xmlns:a16="http://schemas.microsoft.com/office/drawing/2014/main" id="{B9EB3F4F-882A-4B4D-B516-F20C5C35370A}"/>
              </a:ext>
            </a:extLst>
          </p:cNvPr>
          <p:cNvSpPr/>
          <p:nvPr/>
        </p:nvSpPr>
        <p:spPr>
          <a:xfrm>
            <a:off x="4236196" y="4646474"/>
            <a:ext cx="452802" cy="297666"/>
          </a:xfrm>
          <a:prstGeom prst="triangle">
            <a:avLst/>
          </a:prstGeom>
          <a:gradFill flip="none" rotWithShape="1">
            <a:gsLst>
              <a:gs pos="0">
                <a:srgbClr val="7030A0">
                  <a:tint val="66000"/>
                  <a:satMod val="160000"/>
                </a:srgbClr>
              </a:gs>
              <a:gs pos="50000">
                <a:srgbClr val="7030A0">
                  <a:tint val="44500"/>
                  <a:satMod val="160000"/>
                </a:srgbClr>
              </a:gs>
              <a:gs pos="100000">
                <a:srgbClr val="7030A0">
                  <a:tint val="23500"/>
                  <a:satMod val="160000"/>
                </a:srgbClr>
              </a:gs>
            </a:gsLst>
            <a:lin ang="108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Isosceles Triangle 30">
            <a:extLst>
              <a:ext uri="{FF2B5EF4-FFF2-40B4-BE49-F238E27FC236}">
                <a16:creationId xmlns:a16="http://schemas.microsoft.com/office/drawing/2014/main" id="{4D873124-B55C-4465-93FC-2CE55DDCF32C}"/>
              </a:ext>
            </a:extLst>
          </p:cNvPr>
          <p:cNvSpPr/>
          <p:nvPr/>
        </p:nvSpPr>
        <p:spPr>
          <a:xfrm>
            <a:off x="4832421" y="4632984"/>
            <a:ext cx="455919" cy="324645"/>
          </a:xfrm>
          <a:prstGeom prst="triangle">
            <a:avLst/>
          </a:prstGeom>
          <a:gradFill flip="none" rotWithShape="1">
            <a:gsLst>
              <a:gs pos="0">
                <a:schemeClr val="accent6">
                  <a:tint val="66000"/>
                  <a:satMod val="160000"/>
                </a:schemeClr>
              </a:gs>
              <a:gs pos="50000">
                <a:schemeClr val="accent6">
                  <a:tint val="44500"/>
                  <a:satMod val="160000"/>
                </a:schemeClr>
              </a:gs>
              <a:gs pos="100000">
                <a:schemeClr val="accent6">
                  <a:tint val="23500"/>
                  <a:satMod val="160000"/>
                </a:schemeClr>
              </a:gs>
            </a:gsLst>
            <a:lin ang="189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Isosceles Triangle 31">
            <a:extLst>
              <a:ext uri="{FF2B5EF4-FFF2-40B4-BE49-F238E27FC236}">
                <a16:creationId xmlns:a16="http://schemas.microsoft.com/office/drawing/2014/main" id="{4A49CB90-BD68-4265-B066-FF12FC6F358B}"/>
              </a:ext>
            </a:extLst>
          </p:cNvPr>
          <p:cNvSpPr/>
          <p:nvPr/>
        </p:nvSpPr>
        <p:spPr>
          <a:xfrm>
            <a:off x="5868866" y="4714501"/>
            <a:ext cx="454267" cy="306763"/>
          </a:xfrm>
          <a:prstGeom prst="triangle">
            <a:avLst/>
          </a:prstGeom>
          <a:gradFill flip="none" rotWithShape="1">
            <a:gsLst>
              <a:gs pos="0">
                <a:srgbClr val="FFFF00">
                  <a:tint val="66000"/>
                  <a:satMod val="160000"/>
                </a:srgbClr>
              </a:gs>
              <a:gs pos="50000">
                <a:srgbClr val="FFFF00">
                  <a:tint val="44500"/>
                  <a:satMod val="160000"/>
                </a:srgbClr>
              </a:gs>
              <a:gs pos="100000">
                <a:srgbClr val="FFFF00">
                  <a:tint val="23500"/>
                  <a:satMod val="160000"/>
                </a:srgbClr>
              </a:gs>
            </a:gsLst>
            <a:lin ang="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Isosceles Triangle 32">
            <a:extLst>
              <a:ext uri="{FF2B5EF4-FFF2-40B4-BE49-F238E27FC236}">
                <a16:creationId xmlns:a16="http://schemas.microsoft.com/office/drawing/2014/main" id="{0BD31ECB-B3D5-4358-B071-D7B4EEFC8E4E}"/>
              </a:ext>
            </a:extLst>
          </p:cNvPr>
          <p:cNvSpPr/>
          <p:nvPr/>
        </p:nvSpPr>
        <p:spPr>
          <a:xfrm>
            <a:off x="6435372" y="4714501"/>
            <a:ext cx="465899" cy="319712"/>
          </a:xfrm>
          <a:prstGeom prst="triangle">
            <a:avLst/>
          </a:prstGeom>
          <a:gradFill flip="none" rotWithShape="1">
            <a:gsLst>
              <a:gs pos="0">
                <a:srgbClr val="FF4CFB">
                  <a:tint val="66000"/>
                  <a:satMod val="160000"/>
                </a:srgbClr>
              </a:gs>
              <a:gs pos="50000">
                <a:srgbClr val="FF4CFB">
                  <a:tint val="44500"/>
                  <a:satMod val="160000"/>
                </a:srgbClr>
              </a:gs>
              <a:gs pos="100000">
                <a:srgbClr val="FF4CFB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0AFD619-2BD2-4744-97A3-A570876DF07D}"/>
              </a:ext>
            </a:extLst>
          </p:cNvPr>
          <p:cNvCxnSpPr>
            <a:cxnSpLocks/>
            <a:endCxn id="33" idx="0"/>
          </p:cNvCxnSpPr>
          <p:nvPr/>
        </p:nvCxnSpPr>
        <p:spPr>
          <a:xfrm>
            <a:off x="6559685" y="4532730"/>
            <a:ext cx="108637" cy="18177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2F57D129-1D80-4492-89F3-D4BC4A6AC763}"/>
              </a:ext>
            </a:extLst>
          </p:cNvPr>
          <p:cNvCxnSpPr>
            <a:cxnSpLocks/>
          </p:cNvCxnSpPr>
          <p:nvPr/>
        </p:nvCxnSpPr>
        <p:spPr>
          <a:xfrm>
            <a:off x="4926500" y="4451213"/>
            <a:ext cx="108637" cy="18177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14438B83-451A-468F-B0C6-A77962B2E558}"/>
              </a:ext>
            </a:extLst>
          </p:cNvPr>
          <p:cNvCxnSpPr>
            <a:cxnSpLocks/>
            <a:endCxn id="30" idx="0"/>
          </p:cNvCxnSpPr>
          <p:nvPr/>
        </p:nvCxnSpPr>
        <p:spPr>
          <a:xfrm flipH="1">
            <a:off x="4462597" y="4542098"/>
            <a:ext cx="112410" cy="10437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22A2D4E-B0BA-4400-A0E7-904F2FE2A624}"/>
              </a:ext>
            </a:extLst>
          </p:cNvPr>
          <p:cNvCxnSpPr>
            <a:cxnSpLocks/>
            <a:endCxn id="32" idx="0"/>
          </p:cNvCxnSpPr>
          <p:nvPr/>
        </p:nvCxnSpPr>
        <p:spPr>
          <a:xfrm flipH="1">
            <a:off x="6096000" y="4546376"/>
            <a:ext cx="136106" cy="16812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46801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0DB0A8-5AEC-4281-A5FC-B6CB7B9F63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>
                <a:latin typeface="Consolas" panose="020B0609020204030204" pitchFamily="49" charset="0"/>
              </a:rPr>
              <a:t>java.util.TreeMap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DA71257-3AD6-7343-B8CC-6BB44F7BD7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92029"/>
            <a:ext cx="12192000" cy="4229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9993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E6EB4-49EB-4FFE-A465-DA7D94394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Implement another utility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96A860-D38D-45F9-9A86-4A5FDF0D57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Sometimes, </a:t>
            </a:r>
            <a:r>
              <a:rPr lang="en-US" dirty="0">
                <a:solidFill>
                  <a:schemeClr val="accent6"/>
                </a:solidFill>
              </a:rPr>
              <a:t>during our operations</a:t>
            </a:r>
            <a:r>
              <a:rPr lang="en-US" dirty="0"/>
              <a:t>, we will end up with a node connected to </a:t>
            </a:r>
            <a:r>
              <a:rPr lang="en-US" dirty="0">
                <a:solidFill>
                  <a:srgbClr val="FF0000"/>
                </a:solidFill>
              </a:rPr>
              <a:t>two red links.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D84B515-5640-4F3C-98D1-7C377BD8DAB0}"/>
              </a:ext>
            </a:extLst>
          </p:cNvPr>
          <p:cNvSpPr/>
          <p:nvPr/>
        </p:nvSpPr>
        <p:spPr>
          <a:xfrm>
            <a:off x="6016934" y="4132582"/>
            <a:ext cx="614585" cy="44824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30 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8686BF7-D40A-4FDC-85D2-739608E21AC1}"/>
              </a:ext>
            </a:extLst>
          </p:cNvPr>
          <p:cNvSpPr/>
          <p:nvPr/>
        </p:nvSpPr>
        <p:spPr>
          <a:xfrm>
            <a:off x="5228104" y="3553046"/>
            <a:ext cx="614585" cy="44824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15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FB579F1-0038-4AB5-BECB-53E4D8966085}"/>
              </a:ext>
            </a:extLst>
          </p:cNvPr>
          <p:cNvSpPr/>
          <p:nvPr/>
        </p:nvSpPr>
        <p:spPr>
          <a:xfrm>
            <a:off x="4401919" y="4066938"/>
            <a:ext cx="614585" cy="44824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32791E3-0215-4C19-9A82-661D5D8BBF1F}"/>
              </a:ext>
            </a:extLst>
          </p:cNvPr>
          <p:cNvCxnSpPr>
            <a:cxnSpLocks/>
            <a:stCxn id="5" idx="5"/>
            <a:endCxn id="4" idx="1"/>
          </p:cNvCxnSpPr>
          <p:nvPr/>
        </p:nvCxnSpPr>
        <p:spPr>
          <a:xfrm>
            <a:off x="5752685" y="3935650"/>
            <a:ext cx="354253" cy="26257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DB985A6-A875-4FBB-8EDE-7CEA66B1D784}"/>
              </a:ext>
            </a:extLst>
          </p:cNvPr>
          <p:cNvCxnSpPr>
            <a:cxnSpLocks/>
            <a:stCxn id="5" idx="3"/>
            <a:endCxn id="6" idx="7"/>
          </p:cNvCxnSpPr>
          <p:nvPr/>
        </p:nvCxnSpPr>
        <p:spPr>
          <a:xfrm flipH="1">
            <a:off x="4926500" y="3935650"/>
            <a:ext cx="391608" cy="19693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F3D18BB-2DF0-4385-BEC2-03B9CF032D35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5535397" y="3189767"/>
            <a:ext cx="0" cy="36327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BFEF256-C0BF-4E2B-9186-D7424BA8FB18}"/>
                  </a:ext>
                </a:extLst>
              </p:cNvPr>
              <p:cNvSpPr txBox="1"/>
              <p:nvPr/>
            </p:nvSpPr>
            <p:spPr>
              <a:xfrm>
                <a:off x="5451911" y="2756020"/>
                <a:ext cx="16696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BFEF256-C0BF-4E2B-9186-D7424BA8FB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1911" y="2756020"/>
                <a:ext cx="166969" cy="276999"/>
              </a:xfrm>
              <a:prstGeom prst="rect">
                <a:avLst/>
              </a:prstGeom>
              <a:blipFill>
                <a:blip r:embed="rId2"/>
                <a:stretch>
                  <a:fillRect l="-21429" r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angle 28">
            <a:extLst>
              <a:ext uri="{FF2B5EF4-FFF2-40B4-BE49-F238E27FC236}">
                <a16:creationId xmlns:a16="http://schemas.microsoft.com/office/drawing/2014/main" id="{499699D4-ACA2-480D-83C2-D8DBB21C3B7A}"/>
              </a:ext>
            </a:extLst>
          </p:cNvPr>
          <p:cNvSpPr/>
          <p:nvPr/>
        </p:nvSpPr>
        <p:spPr>
          <a:xfrm>
            <a:off x="221218" y="3033019"/>
            <a:ext cx="3384698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protected </a:t>
            </a:r>
            <a:r>
              <a:rPr lang="en-US" dirty="0" err="1">
                <a:latin typeface="Consolas" panose="020B0609020204030204" pitchFamily="49" charset="0"/>
              </a:rPr>
              <a:t>enum</a:t>
            </a:r>
            <a:r>
              <a:rPr lang="en-US" dirty="0">
                <a:latin typeface="Consolas" panose="020B0609020204030204" pitchFamily="49" charset="0"/>
              </a:rPr>
              <a:t>  Color{</a:t>
            </a:r>
          </a:p>
          <a:p>
            <a:r>
              <a:rPr lang="en-US" dirty="0"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RED</a:t>
            </a:r>
            <a:r>
              <a:rPr lang="en-US" dirty="0">
                <a:latin typeface="Consolas" panose="020B0609020204030204" pitchFamily="49" charset="0"/>
              </a:rPr>
              <a:t>, </a:t>
            </a:r>
            <a:r>
              <a:rPr lang="en-US" b="1" dirty="0">
                <a:latin typeface="Consolas" panose="020B0609020204030204" pitchFamily="49" charset="0"/>
              </a:rPr>
              <a:t>BLACK</a:t>
            </a:r>
            <a:r>
              <a:rPr lang="en-US" dirty="0"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latin typeface="Consolas" panose="020B0609020204030204" pitchFamily="49" charset="0"/>
              </a:rPr>
              <a:t>}</a:t>
            </a:r>
          </a:p>
          <a:p>
            <a:endParaRPr lang="en-US" dirty="0"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</a:rPr>
              <a:t>protected</a:t>
            </a:r>
            <a:r>
              <a:rPr lang="en-US" dirty="0">
                <a:latin typeface="Consolas" panose="020B0609020204030204" pitchFamily="49" charset="0"/>
              </a:rPr>
              <a:t> class Node {</a:t>
            </a:r>
          </a:p>
          <a:p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    Node left, right;</a:t>
            </a:r>
          </a:p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</a:rPr>
              <a:t>data; </a:t>
            </a:r>
          </a:p>
          <a:p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Color 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</a:rPr>
              <a:t>color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latin typeface="Consolas" panose="020B0609020204030204" pitchFamily="49" charset="0"/>
              </a:rPr>
              <a:t>}</a:t>
            </a:r>
            <a:br>
              <a:rPr lang="en-US" dirty="0">
                <a:latin typeface="Consolas" panose="020B0609020204030204" pitchFamily="49" charset="0"/>
              </a:rPr>
            </a:b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57AB2D8-BBE0-4379-B061-DC4F69D702D6}"/>
                  </a:ext>
                </a:extLst>
              </p:cNvPr>
              <p:cNvSpPr txBox="1"/>
              <p:nvPr/>
            </p:nvSpPr>
            <p:spPr>
              <a:xfrm>
                <a:off x="1657328" y="5610925"/>
                <a:ext cx="10473070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Write a void Java routine called </a:t>
                </a:r>
                <a:r>
                  <a:rPr lang="en-US" sz="2400" dirty="0" err="1">
                    <a:solidFill>
                      <a:srgbClr val="7030A0"/>
                    </a:solidFill>
                    <a:latin typeface="Consolas" panose="020B0609020204030204" pitchFamily="49" charset="0"/>
                  </a:rPr>
                  <a:t>flipColors</a:t>
                </a:r>
                <a:r>
                  <a:rPr lang="en-US" sz="2400" dirty="0"/>
                  <a:t> which, when called as</a:t>
                </a:r>
              </a:p>
              <a:p>
                <a:r>
                  <a:rPr lang="en-US" sz="2400" dirty="0" err="1">
                    <a:solidFill>
                      <a:srgbClr val="7030A0"/>
                    </a:solidFill>
                    <a:latin typeface="Consolas" panose="020B0609020204030204" pitchFamily="49" charset="0"/>
                  </a:rPr>
                  <a:t>flipColors</a:t>
                </a:r>
                <a:r>
                  <a:rPr lang="en-US" sz="2400" dirty="0">
                    <a:solidFill>
                      <a:srgbClr val="7030A0"/>
                    </a:solidFill>
                    <a:latin typeface="Consolas" panose="020B0609020204030204" pitchFamily="49" charset="0"/>
                  </a:rPr>
                  <a:t>(r)</a:t>
                </a:r>
                <a:r>
                  <a:rPr lang="en-US" sz="2400" dirty="0"/>
                  <a:t>, will </a:t>
                </a:r>
                <a:r>
                  <a:rPr lang="en-US" sz="2400" dirty="0">
                    <a:solidFill>
                      <a:schemeClr val="accent2"/>
                    </a:solidFill>
                  </a:rPr>
                  <a:t>transform the colors of the tree rooted at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sz="2400" dirty="0">
                    <a:solidFill>
                      <a:schemeClr val="accent2"/>
                    </a:solidFill>
                  </a:rPr>
                  <a:t> as shown above!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57AB2D8-BBE0-4379-B061-DC4F69D702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7328" y="5610925"/>
                <a:ext cx="10473070" cy="1200329"/>
              </a:xfrm>
              <a:prstGeom prst="rect">
                <a:avLst/>
              </a:prstGeom>
              <a:blipFill>
                <a:blip r:embed="rId3"/>
                <a:stretch>
                  <a:fillRect l="-931" t="-4061" b="-10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69B48AB0-7338-4A3D-8E40-19D5AFDD0EC0}"/>
              </a:ext>
            </a:extLst>
          </p:cNvPr>
          <p:cNvSpPr/>
          <p:nvPr/>
        </p:nvSpPr>
        <p:spPr>
          <a:xfrm>
            <a:off x="4236196" y="4646474"/>
            <a:ext cx="452802" cy="297666"/>
          </a:xfrm>
          <a:prstGeom prst="triangle">
            <a:avLst/>
          </a:prstGeom>
          <a:gradFill flip="none" rotWithShape="1">
            <a:gsLst>
              <a:gs pos="0">
                <a:srgbClr val="7030A0">
                  <a:tint val="66000"/>
                  <a:satMod val="160000"/>
                </a:srgbClr>
              </a:gs>
              <a:gs pos="50000">
                <a:srgbClr val="7030A0">
                  <a:tint val="44500"/>
                  <a:satMod val="160000"/>
                </a:srgbClr>
              </a:gs>
              <a:gs pos="100000">
                <a:srgbClr val="7030A0">
                  <a:tint val="23500"/>
                  <a:satMod val="160000"/>
                </a:srgbClr>
              </a:gs>
            </a:gsLst>
            <a:lin ang="108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B672F4B6-A44A-409F-AA53-B2233D736040}"/>
              </a:ext>
            </a:extLst>
          </p:cNvPr>
          <p:cNvSpPr/>
          <p:nvPr/>
        </p:nvSpPr>
        <p:spPr>
          <a:xfrm>
            <a:off x="4832421" y="4632984"/>
            <a:ext cx="455919" cy="324645"/>
          </a:xfrm>
          <a:prstGeom prst="triangle">
            <a:avLst/>
          </a:prstGeom>
          <a:gradFill flip="none" rotWithShape="1">
            <a:gsLst>
              <a:gs pos="0">
                <a:schemeClr val="accent6">
                  <a:tint val="66000"/>
                  <a:satMod val="160000"/>
                </a:schemeClr>
              </a:gs>
              <a:gs pos="50000">
                <a:schemeClr val="accent6">
                  <a:tint val="44500"/>
                  <a:satMod val="160000"/>
                </a:schemeClr>
              </a:gs>
              <a:gs pos="100000">
                <a:schemeClr val="accent6">
                  <a:tint val="23500"/>
                  <a:satMod val="160000"/>
                </a:schemeClr>
              </a:gs>
            </a:gsLst>
            <a:lin ang="189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989C1080-79F3-456A-BB80-5C402711142D}"/>
              </a:ext>
            </a:extLst>
          </p:cNvPr>
          <p:cNvSpPr/>
          <p:nvPr/>
        </p:nvSpPr>
        <p:spPr>
          <a:xfrm>
            <a:off x="5863955" y="4706184"/>
            <a:ext cx="454267" cy="306763"/>
          </a:xfrm>
          <a:prstGeom prst="triangle">
            <a:avLst/>
          </a:prstGeom>
          <a:gradFill flip="none" rotWithShape="1">
            <a:gsLst>
              <a:gs pos="0">
                <a:srgbClr val="FFFF00">
                  <a:tint val="66000"/>
                  <a:satMod val="160000"/>
                </a:srgbClr>
              </a:gs>
              <a:gs pos="50000">
                <a:srgbClr val="FFFF00">
                  <a:tint val="44500"/>
                  <a:satMod val="160000"/>
                </a:srgbClr>
              </a:gs>
              <a:gs pos="100000">
                <a:srgbClr val="FFFF00">
                  <a:tint val="23500"/>
                  <a:satMod val="160000"/>
                </a:srgbClr>
              </a:gs>
            </a:gsLst>
            <a:lin ang="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5EEAFA0F-7895-4089-8355-65220E02EE6E}"/>
              </a:ext>
            </a:extLst>
          </p:cNvPr>
          <p:cNvSpPr/>
          <p:nvPr/>
        </p:nvSpPr>
        <p:spPr>
          <a:xfrm>
            <a:off x="6435372" y="4714501"/>
            <a:ext cx="465899" cy="319712"/>
          </a:xfrm>
          <a:prstGeom prst="triangle">
            <a:avLst/>
          </a:prstGeom>
          <a:gradFill flip="none" rotWithShape="1">
            <a:gsLst>
              <a:gs pos="0">
                <a:srgbClr val="FF4CFB">
                  <a:tint val="66000"/>
                  <a:satMod val="160000"/>
                </a:srgbClr>
              </a:gs>
              <a:gs pos="50000">
                <a:srgbClr val="FF4CFB">
                  <a:tint val="44500"/>
                  <a:satMod val="160000"/>
                </a:srgbClr>
              </a:gs>
              <a:gs pos="100000">
                <a:srgbClr val="FF4CFB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83ABCC2-5138-4BC1-9D7B-560EA60A0A6B}"/>
              </a:ext>
            </a:extLst>
          </p:cNvPr>
          <p:cNvCxnSpPr>
            <a:cxnSpLocks/>
            <a:endCxn id="16" idx="0"/>
          </p:cNvCxnSpPr>
          <p:nvPr/>
        </p:nvCxnSpPr>
        <p:spPr>
          <a:xfrm>
            <a:off x="6559685" y="4532730"/>
            <a:ext cx="108637" cy="18177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D67A42F-CE36-4BEA-965F-E117C968A573}"/>
              </a:ext>
            </a:extLst>
          </p:cNvPr>
          <p:cNvCxnSpPr>
            <a:cxnSpLocks/>
          </p:cNvCxnSpPr>
          <p:nvPr/>
        </p:nvCxnSpPr>
        <p:spPr>
          <a:xfrm>
            <a:off x="4926500" y="4451213"/>
            <a:ext cx="108637" cy="18177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C9AF83C-9318-4C05-AC92-38B87B056F45}"/>
              </a:ext>
            </a:extLst>
          </p:cNvPr>
          <p:cNvCxnSpPr>
            <a:cxnSpLocks/>
            <a:endCxn id="13" idx="0"/>
          </p:cNvCxnSpPr>
          <p:nvPr/>
        </p:nvCxnSpPr>
        <p:spPr>
          <a:xfrm flipH="1">
            <a:off x="4462597" y="4542098"/>
            <a:ext cx="112410" cy="10437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ABFC579-616E-4D55-BC63-89909D1C5595}"/>
              </a:ext>
            </a:extLst>
          </p:cNvPr>
          <p:cNvCxnSpPr>
            <a:cxnSpLocks/>
          </p:cNvCxnSpPr>
          <p:nvPr/>
        </p:nvCxnSpPr>
        <p:spPr>
          <a:xfrm flipH="1">
            <a:off x="6096000" y="4546376"/>
            <a:ext cx="136106" cy="16812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F95A8227-9F46-4BB6-B85A-13E7B5353C07}"/>
              </a:ext>
            </a:extLst>
          </p:cNvPr>
          <p:cNvSpPr/>
          <p:nvPr/>
        </p:nvSpPr>
        <p:spPr>
          <a:xfrm>
            <a:off x="6893863" y="3852793"/>
            <a:ext cx="967563" cy="573727"/>
          </a:xfrm>
          <a:prstGeom prst="right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B0ACDE87-74C3-4682-AD22-3796C9696293}"/>
              </a:ext>
            </a:extLst>
          </p:cNvPr>
          <p:cNvSpPr/>
          <p:nvPr/>
        </p:nvSpPr>
        <p:spPr>
          <a:xfrm>
            <a:off x="9859029" y="4203568"/>
            <a:ext cx="614585" cy="44824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30 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1F9C5D0-7957-4433-9AB8-4DC1DB248D1E}"/>
              </a:ext>
            </a:extLst>
          </p:cNvPr>
          <p:cNvSpPr/>
          <p:nvPr/>
        </p:nvSpPr>
        <p:spPr>
          <a:xfrm>
            <a:off x="9070199" y="3624032"/>
            <a:ext cx="614585" cy="44824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15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D4B46E4-59AE-43B6-9431-E0C846172BDD}"/>
              </a:ext>
            </a:extLst>
          </p:cNvPr>
          <p:cNvSpPr/>
          <p:nvPr/>
        </p:nvSpPr>
        <p:spPr>
          <a:xfrm>
            <a:off x="8244014" y="4137924"/>
            <a:ext cx="614585" cy="44824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07B62FF-7712-468F-ADC3-D453D79355AF}"/>
              </a:ext>
            </a:extLst>
          </p:cNvPr>
          <p:cNvCxnSpPr>
            <a:cxnSpLocks/>
            <a:stCxn id="23" idx="5"/>
            <a:endCxn id="22" idx="1"/>
          </p:cNvCxnSpPr>
          <p:nvPr/>
        </p:nvCxnSpPr>
        <p:spPr>
          <a:xfrm>
            <a:off x="9594780" y="4006636"/>
            <a:ext cx="354253" cy="26257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2A17D23-3CEA-4CD7-A896-931596019A72}"/>
              </a:ext>
            </a:extLst>
          </p:cNvPr>
          <p:cNvCxnSpPr>
            <a:cxnSpLocks/>
            <a:stCxn id="23" idx="3"/>
            <a:endCxn id="24" idx="7"/>
          </p:cNvCxnSpPr>
          <p:nvPr/>
        </p:nvCxnSpPr>
        <p:spPr>
          <a:xfrm flipH="1">
            <a:off x="8768595" y="4006636"/>
            <a:ext cx="391608" cy="19693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D572920-7075-424A-BC93-489D9B7BB5F8}"/>
              </a:ext>
            </a:extLst>
          </p:cNvPr>
          <p:cNvCxnSpPr>
            <a:cxnSpLocks/>
            <a:endCxn id="23" idx="0"/>
          </p:cNvCxnSpPr>
          <p:nvPr/>
        </p:nvCxnSpPr>
        <p:spPr>
          <a:xfrm>
            <a:off x="9377492" y="3260753"/>
            <a:ext cx="0" cy="36327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F137D37-9C7E-4262-BB61-8D18CFB0087B}"/>
                  </a:ext>
                </a:extLst>
              </p:cNvPr>
              <p:cNvSpPr txBox="1"/>
              <p:nvPr/>
            </p:nvSpPr>
            <p:spPr>
              <a:xfrm>
                <a:off x="9294006" y="2827006"/>
                <a:ext cx="16696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F137D37-9C7E-4262-BB61-8D18CFB008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4006" y="2827006"/>
                <a:ext cx="166969" cy="276999"/>
              </a:xfrm>
              <a:prstGeom prst="rect">
                <a:avLst/>
              </a:prstGeom>
              <a:blipFill>
                <a:blip r:embed="rId4"/>
                <a:stretch>
                  <a:fillRect l="-22222" r="-18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Isosceles Triangle 31">
            <a:extLst>
              <a:ext uri="{FF2B5EF4-FFF2-40B4-BE49-F238E27FC236}">
                <a16:creationId xmlns:a16="http://schemas.microsoft.com/office/drawing/2014/main" id="{4596A218-9E1C-4836-BA9D-55434B04D9A2}"/>
              </a:ext>
            </a:extLst>
          </p:cNvPr>
          <p:cNvSpPr/>
          <p:nvPr/>
        </p:nvSpPr>
        <p:spPr>
          <a:xfrm>
            <a:off x="8078291" y="4717460"/>
            <a:ext cx="452802" cy="297666"/>
          </a:xfrm>
          <a:prstGeom prst="triangle">
            <a:avLst/>
          </a:prstGeom>
          <a:gradFill flip="none" rotWithShape="1">
            <a:gsLst>
              <a:gs pos="0">
                <a:srgbClr val="7030A0">
                  <a:tint val="66000"/>
                  <a:satMod val="160000"/>
                </a:srgbClr>
              </a:gs>
              <a:gs pos="50000">
                <a:srgbClr val="7030A0">
                  <a:tint val="44500"/>
                  <a:satMod val="160000"/>
                </a:srgbClr>
              </a:gs>
              <a:gs pos="100000">
                <a:srgbClr val="7030A0">
                  <a:tint val="23500"/>
                  <a:satMod val="160000"/>
                </a:srgbClr>
              </a:gs>
            </a:gsLst>
            <a:lin ang="108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Isosceles Triangle 32">
            <a:extLst>
              <a:ext uri="{FF2B5EF4-FFF2-40B4-BE49-F238E27FC236}">
                <a16:creationId xmlns:a16="http://schemas.microsoft.com/office/drawing/2014/main" id="{289612D4-1988-4C99-BC9F-D4EA7D465875}"/>
              </a:ext>
            </a:extLst>
          </p:cNvPr>
          <p:cNvSpPr/>
          <p:nvPr/>
        </p:nvSpPr>
        <p:spPr>
          <a:xfrm>
            <a:off x="8674516" y="4703970"/>
            <a:ext cx="455919" cy="324645"/>
          </a:xfrm>
          <a:prstGeom prst="triangle">
            <a:avLst/>
          </a:prstGeom>
          <a:gradFill flip="none" rotWithShape="1">
            <a:gsLst>
              <a:gs pos="0">
                <a:schemeClr val="accent6">
                  <a:tint val="66000"/>
                  <a:satMod val="160000"/>
                </a:schemeClr>
              </a:gs>
              <a:gs pos="50000">
                <a:schemeClr val="accent6">
                  <a:tint val="44500"/>
                  <a:satMod val="160000"/>
                </a:schemeClr>
              </a:gs>
              <a:gs pos="100000">
                <a:schemeClr val="accent6">
                  <a:tint val="23500"/>
                  <a:satMod val="160000"/>
                </a:schemeClr>
              </a:gs>
            </a:gsLst>
            <a:lin ang="189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Isosceles Triangle 33">
            <a:extLst>
              <a:ext uri="{FF2B5EF4-FFF2-40B4-BE49-F238E27FC236}">
                <a16:creationId xmlns:a16="http://schemas.microsoft.com/office/drawing/2014/main" id="{A529D572-74CF-4CB2-8B34-EEA1F1A77D73}"/>
              </a:ext>
            </a:extLst>
          </p:cNvPr>
          <p:cNvSpPr/>
          <p:nvPr/>
        </p:nvSpPr>
        <p:spPr>
          <a:xfrm>
            <a:off x="9706050" y="4777170"/>
            <a:ext cx="454267" cy="306763"/>
          </a:xfrm>
          <a:prstGeom prst="triangle">
            <a:avLst/>
          </a:prstGeom>
          <a:gradFill flip="none" rotWithShape="1">
            <a:gsLst>
              <a:gs pos="0">
                <a:srgbClr val="FFFF00">
                  <a:tint val="66000"/>
                  <a:satMod val="160000"/>
                </a:srgbClr>
              </a:gs>
              <a:gs pos="50000">
                <a:srgbClr val="FFFF00">
                  <a:tint val="44500"/>
                  <a:satMod val="160000"/>
                </a:srgbClr>
              </a:gs>
              <a:gs pos="100000">
                <a:srgbClr val="FFFF00">
                  <a:tint val="23500"/>
                  <a:satMod val="160000"/>
                </a:srgbClr>
              </a:gs>
            </a:gsLst>
            <a:lin ang="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6A11E5F5-3A21-4E77-B84A-0995938D4E9F}"/>
              </a:ext>
            </a:extLst>
          </p:cNvPr>
          <p:cNvSpPr/>
          <p:nvPr/>
        </p:nvSpPr>
        <p:spPr>
          <a:xfrm>
            <a:off x="10277467" y="4785487"/>
            <a:ext cx="465899" cy="319712"/>
          </a:xfrm>
          <a:prstGeom prst="triangle">
            <a:avLst/>
          </a:prstGeom>
          <a:gradFill flip="none" rotWithShape="1">
            <a:gsLst>
              <a:gs pos="0">
                <a:srgbClr val="FF4CFB">
                  <a:tint val="66000"/>
                  <a:satMod val="160000"/>
                </a:srgbClr>
              </a:gs>
              <a:gs pos="50000">
                <a:srgbClr val="FF4CFB">
                  <a:tint val="44500"/>
                  <a:satMod val="160000"/>
                </a:srgbClr>
              </a:gs>
              <a:gs pos="100000">
                <a:srgbClr val="FF4CFB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3092FDD8-DC54-466A-9538-0E59043FC2CF}"/>
              </a:ext>
            </a:extLst>
          </p:cNvPr>
          <p:cNvCxnSpPr>
            <a:cxnSpLocks/>
            <a:endCxn id="35" idx="0"/>
          </p:cNvCxnSpPr>
          <p:nvPr/>
        </p:nvCxnSpPr>
        <p:spPr>
          <a:xfrm>
            <a:off x="10401780" y="4603716"/>
            <a:ext cx="108637" cy="18177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89981B41-FD52-44C6-87C6-5AD4473A084F}"/>
              </a:ext>
            </a:extLst>
          </p:cNvPr>
          <p:cNvCxnSpPr>
            <a:cxnSpLocks/>
          </p:cNvCxnSpPr>
          <p:nvPr/>
        </p:nvCxnSpPr>
        <p:spPr>
          <a:xfrm>
            <a:off x="8768595" y="4522199"/>
            <a:ext cx="108637" cy="18177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B45B6504-1FE8-4DF2-BCD2-C6A42D8BEEFC}"/>
              </a:ext>
            </a:extLst>
          </p:cNvPr>
          <p:cNvCxnSpPr>
            <a:cxnSpLocks/>
            <a:endCxn id="32" idx="0"/>
          </p:cNvCxnSpPr>
          <p:nvPr/>
        </p:nvCxnSpPr>
        <p:spPr>
          <a:xfrm flipH="1">
            <a:off x="8304692" y="4613084"/>
            <a:ext cx="112410" cy="10437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0A017B3-DCC8-4220-9999-E94260F82F8C}"/>
              </a:ext>
            </a:extLst>
          </p:cNvPr>
          <p:cNvCxnSpPr>
            <a:cxnSpLocks/>
          </p:cNvCxnSpPr>
          <p:nvPr/>
        </p:nvCxnSpPr>
        <p:spPr>
          <a:xfrm flipH="1">
            <a:off x="9938095" y="4617362"/>
            <a:ext cx="136106" cy="16812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46145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E6EB4-49EB-4FFE-A465-DA7D94394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Implement another utility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96A860-D38D-45F9-9A86-4A5FDF0D57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Sometimes, </a:t>
            </a:r>
            <a:r>
              <a:rPr lang="en-US" dirty="0">
                <a:solidFill>
                  <a:schemeClr val="accent6"/>
                </a:solidFill>
              </a:rPr>
              <a:t>during our operations</a:t>
            </a:r>
            <a:r>
              <a:rPr lang="en-US" dirty="0"/>
              <a:t>, we will end up with a node connected to </a:t>
            </a:r>
            <a:r>
              <a:rPr lang="en-US" dirty="0">
                <a:solidFill>
                  <a:srgbClr val="FF0000"/>
                </a:solidFill>
              </a:rPr>
              <a:t>two red links.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D84B515-5640-4F3C-98D1-7C377BD8DAB0}"/>
              </a:ext>
            </a:extLst>
          </p:cNvPr>
          <p:cNvSpPr/>
          <p:nvPr/>
        </p:nvSpPr>
        <p:spPr>
          <a:xfrm>
            <a:off x="6016934" y="4132582"/>
            <a:ext cx="614585" cy="44824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30 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8686BF7-D40A-4FDC-85D2-739608E21AC1}"/>
              </a:ext>
            </a:extLst>
          </p:cNvPr>
          <p:cNvSpPr/>
          <p:nvPr/>
        </p:nvSpPr>
        <p:spPr>
          <a:xfrm>
            <a:off x="5228104" y="3553046"/>
            <a:ext cx="614585" cy="44824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15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FB579F1-0038-4AB5-BECB-53E4D8966085}"/>
              </a:ext>
            </a:extLst>
          </p:cNvPr>
          <p:cNvSpPr/>
          <p:nvPr/>
        </p:nvSpPr>
        <p:spPr>
          <a:xfrm>
            <a:off x="4401919" y="4066938"/>
            <a:ext cx="614585" cy="44824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32791E3-0215-4C19-9A82-661D5D8BBF1F}"/>
              </a:ext>
            </a:extLst>
          </p:cNvPr>
          <p:cNvCxnSpPr>
            <a:cxnSpLocks/>
            <a:stCxn id="5" idx="5"/>
            <a:endCxn id="4" idx="1"/>
          </p:cNvCxnSpPr>
          <p:nvPr/>
        </p:nvCxnSpPr>
        <p:spPr>
          <a:xfrm>
            <a:off x="5752685" y="3935650"/>
            <a:ext cx="354253" cy="26257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DB985A6-A875-4FBB-8EDE-7CEA66B1D784}"/>
              </a:ext>
            </a:extLst>
          </p:cNvPr>
          <p:cNvCxnSpPr>
            <a:cxnSpLocks/>
            <a:stCxn id="5" idx="3"/>
            <a:endCxn id="6" idx="7"/>
          </p:cNvCxnSpPr>
          <p:nvPr/>
        </p:nvCxnSpPr>
        <p:spPr>
          <a:xfrm flipH="1">
            <a:off x="4926500" y="3935650"/>
            <a:ext cx="391608" cy="19693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F3D18BB-2DF0-4385-BEC2-03B9CF032D35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5535397" y="3189767"/>
            <a:ext cx="0" cy="36327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BFEF256-C0BF-4E2B-9186-D7424BA8FB18}"/>
                  </a:ext>
                </a:extLst>
              </p:cNvPr>
              <p:cNvSpPr txBox="1"/>
              <p:nvPr/>
            </p:nvSpPr>
            <p:spPr>
              <a:xfrm>
                <a:off x="5451911" y="2756020"/>
                <a:ext cx="16696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BFEF256-C0BF-4E2B-9186-D7424BA8FB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1911" y="2756020"/>
                <a:ext cx="166969" cy="276999"/>
              </a:xfrm>
              <a:prstGeom prst="rect">
                <a:avLst/>
              </a:prstGeom>
              <a:blipFill>
                <a:blip r:embed="rId2"/>
                <a:stretch>
                  <a:fillRect l="-21429" r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angle 28">
            <a:extLst>
              <a:ext uri="{FF2B5EF4-FFF2-40B4-BE49-F238E27FC236}">
                <a16:creationId xmlns:a16="http://schemas.microsoft.com/office/drawing/2014/main" id="{499699D4-ACA2-480D-83C2-D8DBB21C3B7A}"/>
              </a:ext>
            </a:extLst>
          </p:cNvPr>
          <p:cNvSpPr/>
          <p:nvPr/>
        </p:nvSpPr>
        <p:spPr>
          <a:xfrm>
            <a:off x="221218" y="3033019"/>
            <a:ext cx="6128038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protected </a:t>
            </a:r>
            <a:r>
              <a:rPr lang="en-US" dirty="0" err="1">
                <a:latin typeface="Consolas" panose="020B0609020204030204" pitchFamily="49" charset="0"/>
              </a:rPr>
              <a:t>enum</a:t>
            </a:r>
            <a:r>
              <a:rPr lang="en-US" dirty="0">
                <a:latin typeface="Consolas" panose="020B0609020204030204" pitchFamily="49" charset="0"/>
              </a:rPr>
              <a:t>  Color{</a:t>
            </a:r>
          </a:p>
          <a:p>
            <a:r>
              <a:rPr lang="en-US" dirty="0"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RED</a:t>
            </a:r>
            <a:r>
              <a:rPr lang="en-US" dirty="0">
                <a:latin typeface="Consolas" panose="020B0609020204030204" pitchFamily="49" charset="0"/>
              </a:rPr>
              <a:t>, </a:t>
            </a:r>
            <a:r>
              <a:rPr lang="en-US" b="1" dirty="0">
                <a:latin typeface="Consolas" panose="020B0609020204030204" pitchFamily="49" charset="0"/>
              </a:rPr>
              <a:t>BLACK</a:t>
            </a:r>
            <a:r>
              <a:rPr lang="en-US" dirty="0"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latin typeface="Consolas" panose="020B0609020204030204" pitchFamily="49" charset="0"/>
              </a:rPr>
              <a:t>}</a:t>
            </a:r>
          </a:p>
          <a:p>
            <a:endParaRPr lang="en-US" dirty="0"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</a:rPr>
              <a:t>protected</a:t>
            </a:r>
            <a:r>
              <a:rPr lang="en-US" dirty="0">
                <a:latin typeface="Consolas" panose="020B0609020204030204" pitchFamily="49" charset="0"/>
              </a:rPr>
              <a:t> class Node {</a:t>
            </a:r>
          </a:p>
          <a:p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    Node left, right;</a:t>
            </a:r>
          </a:p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</a:rPr>
              <a:t>data; </a:t>
            </a:r>
          </a:p>
          <a:p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Color 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</a:rPr>
              <a:t>color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latin typeface="Consolas" panose="020B0609020204030204" pitchFamily="49" charset="0"/>
              </a:rPr>
              <a:t>}</a:t>
            </a:r>
            <a:br>
              <a:rPr lang="en-US" dirty="0">
                <a:latin typeface="Consolas" panose="020B0609020204030204" pitchFamily="49" charset="0"/>
              </a:rPr>
            </a:b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protected void </a:t>
            </a:r>
            <a:r>
              <a:rPr lang="en-US" dirty="0" err="1">
                <a:solidFill>
                  <a:srgbClr val="7030A0"/>
                </a:solidFill>
                <a:latin typeface="Consolas" panose="020B0609020204030204" pitchFamily="49" charset="0"/>
              </a:rPr>
              <a:t>flipColors</a:t>
            </a:r>
            <a:r>
              <a:rPr lang="en-US" dirty="0">
                <a:latin typeface="Consolas" panose="020B0609020204030204" pitchFamily="49" charset="0"/>
              </a:rPr>
              <a:t>(Node n){</a:t>
            </a:r>
          </a:p>
          <a:p>
            <a:r>
              <a:rPr lang="en-US" dirty="0">
                <a:latin typeface="Consolas" panose="020B0609020204030204" pitchFamily="49" charset="0"/>
              </a:rPr>
              <a:t>   </a:t>
            </a:r>
            <a:r>
              <a:rPr lang="en-US" dirty="0" err="1">
                <a:latin typeface="Consolas" panose="020B0609020204030204" pitchFamily="49" charset="0"/>
              </a:rPr>
              <a:t>n.left.color</a:t>
            </a:r>
            <a:r>
              <a:rPr lang="en-US" dirty="0">
                <a:latin typeface="Consolas" panose="020B0609020204030204" pitchFamily="49" charset="0"/>
              </a:rPr>
              <a:t> = </a:t>
            </a:r>
            <a:r>
              <a:rPr lang="en-US" dirty="0" err="1">
                <a:latin typeface="Consolas" panose="020B0609020204030204" pitchFamily="49" charset="0"/>
              </a:rPr>
              <a:t>n.right.color</a:t>
            </a:r>
            <a:r>
              <a:rPr lang="en-US" dirty="0">
                <a:latin typeface="Consolas" panose="020B0609020204030204" pitchFamily="49" charset="0"/>
              </a:rPr>
              <a:t> = </a:t>
            </a:r>
            <a:r>
              <a:rPr lang="en-US" b="1" dirty="0">
                <a:latin typeface="Consolas" panose="020B0609020204030204" pitchFamily="49" charset="0"/>
              </a:rPr>
              <a:t>BLACK</a:t>
            </a:r>
            <a:r>
              <a:rPr lang="en-US" dirty="0">
                <a:latin typeface="Consolas" panose="020B0609020204030204" pitchFamily="49" charset="0"/>
              </a:rPr>
              <a:t>;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   </a:t>
            </a:r>
            <a:r>
              <a:rPr lang="en-US" dirty="0" err="1">
                <a:latin typeface="Consolas" panose="020B0609020204030204" pitchFamily="49" charset="0"/>
              </a:rPr>
              <a:t>n.color</a:t>
            </a:r>
            <a:r>
              <a:rPr lang="en-US" dirty="0"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RED</a:t>
            </a:r>
            <a:r>
              <a:rPr lang="en-US" dirty="0"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latin typeface="Consolas" panose="020B0609020204030204" pitchFamily="49" charset="0"/>
              </a:rPr>
              <a:t>}</a:t>
            </a:r>
            <a:endParaRPr lang="en-US" dirty="0"/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69B48AB0-7338-4A3D-8E40-19D5AFDD0EC0}"/>
              </a:ext>
            </a:extLst>
          </p:cNvPr>
          <p:cNvSpPr/>
          <p:nvPr/>
        </p:nvSpPr>
        <p:spPr>
          <a:xfrm>
            <a:off x="4236196" y="4646474"/>
            <a:ext cx="452802" cy="297666"/>
          </a:xfrm>
          <a:prstGeom prst="triangle">
            <a:avLst/>
          </a:prstGeom>
          <a:gradFill flip="none" rotWithShape="1">
            <a:gsLst>
              <a:gs pos="0">
                <a:srgbClr val="7030A0">
                  <a:tint val="66000"/>
                  <a:satMod val="160000"/>
                </a:srgbClr>
              </a:gs>
              <a:gs pos="50000">
                <a:srgbClr val="7030A0">
                  <a:tint val="44500"/>
                  <a:satMod val="160000"/>
                </a:srgbClr>
              </a:gs>
              <a:gs pos="100000">
                <a:srgbClr val="7030A0">
                  <a:tint val="23500"/>
                  <a:satMod val="160000"/>
                </a:srgbClr>
              </a:gs>
            </a:gsLst>
            <a:lin ang="108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B672F4B6-A44A-409F-AA53-B2233D736040}"/>
              </a:ext>
            </a:extLst>
          </p:cNvPr>
          <p:cNvSpPr/>
          <p:nvPr/>
        </p:nvSpPr>
        <p:spPr>
          <a:xfrm>
            <a:off x="4832421" y="4632984"/>
            <a:ext cx="455919" cy="324645"/>
          </a:xfrm>
          <a:prstGeom prst="triangle">
            <a:avLst/>
          </a:prstGeom>
          <a:gradFill flip="none" rotWithShape="1">
            <a:gsLst>
              <a:gs pos="0">
                <a:schemeClr val="accent6">
                  <a:tint val="66000"/>
                  <a:satMod val="160000"/>
                </a:schemeClr>
              </a:gs>
              <a:gs pos="50000">
                <a:schemeClr val="accent6">
                  <a:tint val="44500"/>
                  <a:satMod val="160000"/>
                </a:schemeClr>
              </a:gs>
              <a:gs pos="100000">
                <a:schemeClr val="accent6">
                  <a:tint val="23500"/>
                  <a:satMod val="160000"/>
                </a:schemeClr>
              </a:gs>
            </a:gsLst>
            <a:lin ang="189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989C1080-79F3-456A-BB80-5C402711142D}"/>
              </a:ext>
            </a:extLst>
          </p:cNvPr>
          <p:cNvSpPr/>
          <p:nvPr/>
        </p:nvSpPr>
        <p:spPr>
          <a:xfrm>
            <a:off x="5863955" y="4706184"/>
            <a:ext cx="454267" cy="306763"/>
          </a:xfrm>
          <a:prstGeom prst="triangle">
            <a:avLst/>
          </a:prstGeom>
          <a:gradFill flip="none" rotWithShape="1">
            <a:gsLst>
              <a:gs pos="0">
                <a:srgbClr val="FFFF00">
                  <a:tint val="66000"/>
                  <a:satMod val="160000"/>
                </a:srgbClr>
              </a:gs>
              <a:gs pos="50000">
                <a:srgbClr val="FFFF00">
                  <a:tint val="44500"/>
                  <a:satMod val="160000"/>
                </a:srgbClr>
              </a:gs>
              <a:gs pos="100000">
                <a:srgbClr val="FFFF00">
                  <a:tint val="23500"/>
                  <a:satMod val="160000"/>
                </a:srgbClr>
              </a:gs>
            </a:gsLst>
            <a:lin ang="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5EEAFA0F-7895-4089-8355-65220E02EE6E}"/>
              </a:ext>
            </a:extLst>
          </p:cNvPr>
          <p:cNvSpPr/>
          <p:nvPr/>
        </p:nvSpPr>
        <p:spPr>
          <a:xfrm>
            <a:off x="6435372" y="4714501"/>
            <a:ext cx="465899" cy="319712"/>
          </a:xfrm>
          <a:prstGeom prst="triangle">
            <a:avLst/>
          </a:prstGeom>
          <a:gradFill flip="none" rotWithShape="1">
            <a:gsLst>
              <a:gs pos="0">
                <a:srgbClr val="FF4CFB">
                  <a:tint val="66000"/>
                  <a:satMod val="160000"/>
                </a:srgbClr>
              </a:gs>
              <a:gs pos="50000">
                <a:srgbClr val="FF4CFB">
                  <a:tint val="44500"/>
                  <a:satMod val="160000"/>
                </a:srgbClr>
              </a:gs>
              <a:gs pos="100000">
                <a:srgbClr val="FF4CFB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83ABCC2-5138-4BC1-9D7B-560EA60A0A6B}"/>
              </a:ext>
            </a:extLst>
          </p:cNvPr>
          <p:cNvCxnSpPr>
            <a:cxnSpLocks/>
            <a:endCxn id="16" idx="0"/>
          </p:cNvCxnSpPr>
          <p:nvPr/>
        </p:nvCxnSpPr>
        <p:spPr>
          <a:xfrm>
            <a:off x="6559685" y="4532730"/>
            <a:ext cx="108637" cy="18177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D67A42F-CE36-4BEA-965F-E117C968A573}"/>
              </a:ext>
            </a:extLst>
          </p:cNvPr>
          <p:cNvCxnSpPr>
            <a:cxnSpLocks/>
          </p:cNvCxnSpPr>
          <p:nvPr/>
        </p:nvCxnSpPr>
        <p:spPr>
          <a:xfrm>
            <a:off x="4926500" y="4451213"/>
            <a:ext cx="108637" cy="18177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C9AF83C-9318-4C05-AC92-38B87B056F45}"/>
              </a:ext>
            </a:extLst>
          </p:cNvPr>
          <p:cNvCxnSpPr>
            <a:cxnSpLocks/>
            <a:endCxn id="13" idx="0"/>
          </p:cNvCxnSpPr>
          <p:nvPr/>
        </p:nvCxnSpPr>
        <p:spPr>
          <a:xfrm flipH="1">
            <a:off x="4462597" y="4542098"/>
            <a:ext cx="112410" cy="10437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ABFC579-616E-4D55-BC63-89909D1C5595}"/>
              </a:ext>
            </a:extLst>
          </p:cNvPr>
          <p:cNvCxnSpPr>
            <a:cxnSpLocks/>
          </p:cNvCxnSpPr>
          <p:nvPr/>
        </p:nvCxnSpPr>
        <p:spPr>
          <a:xfrm flipH="1">
            <a:off x="6096000" y="4546376"/>
            <a:ext cx="136106" cy="16812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F95A8227-9F46-4BB6-B85A-13E7B5353C07}"/>
              </a:ext>
            </a:extLst>
          </p:cNvPr>
          <p:cNvSpPr/>
          <p:nvPr/>
        </p:nvSpPr>
        <p:spPr>
          <a:xfrm>
            <a:off x="6893863" y="3852793"/>
            <a:ext cx="967563" cy="573727"/>
          </a:xfrm>
          <a:prstGeom prst="right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B0ACDE87-74C3-4682-AD22-3796C9696293}"/>
              </a:ext>
            </a:extLst>
          </p:cNvPr>
          <p:cNvSpPr/>
          <p:nvPr/>
        </p:nvSpPr>
        <p:spPr>
          <a:xfrm>
            <a:off x="9859029" y="4203568"/>
            <a:ext cx="614585" cy="44824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30 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1F9C5D0-7957-4433-9AB8-4DC1DB248D1E}"/>
              </a:ext>
            </a:extLst>
          </p:cNvPr>
          <p:cNvSpPr/>
          <p:nvPr/>
        </p:nvSpPr>
        <p:spPr>
          <a:xfrm>
            <a:off x="9070199" y="3624032"/>
            <a:ext cx="614585" cy="44824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15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D4B46E4-59AE-43B6-9431-E0C846172BDD}"/>
              </a:ext>
            </a:extLst>
          </p:cNvPr>
          <p:cNvSpPr/>
          <p:nvPr/>
        </p:nvSpPr>
        <p:spPr>
          <a:xfrm>
            <a:off x="8244014" y="4137924"/>
            <a:ext cx="614585" cy="44824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07B62FF-7712-468F-ADC3-D453D79355AF}"/>
              </a:ext>
            </a:extLst>
          </p:cNvPr>
          <p:cNvCxnSpPr>
            <a:cxnSpLocks/>
            <a:stCxn id="23" idx="5"/>
            <a:endCxn id="22" idx="1"/>
          </p:cNvCxnSpPr>
          <p:nvPr/>
        </p:nvCxnSpPr>
        <p:spPr>
          <a:xfrm>
            <a:off x="9594780" y="4006636"/>
            <a:ext cx="354253" cy="26257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2A17D23-3CEA-4CD7-A896-931596019A72}"/>
              </a:ext>
            </a:extLst>
          </p:cNvPr>
          <p:cNvCxnSpPr>
            <a:cxnSpLocks/>
            <a:stCxn id="23" idx="3"/>
            <a:endCxn id="24" idx="7"/>
          </p:cNvCxnSpPr>
          <p:nvPr/>
        </p:nvCxnSpPr>
        <p:spPr>
          <a:xfrm flipH="1">
            <a:off x="8768595" y="4006636"/>
            <a:ext cx="391608" cy="19693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D572920-7075-424A-BC93-489D9B7BB5F8}"/>
              </a:ext>
            </a:extLst>
          </p:cNvPr>
          <p:cNvCxnSpPr>
            <a:cxnSpLocks/>
            <a:endCxn id="23" idx="0"/>
          </p:cNvCxnSpPr>
          <p:nvPr/>
        </p:nvCxnSpPr>
        <p:spPr>
          <a:xfrm>
            <a:off x="9377492" y="3260753"/>
            <a:ext cx="0" cy="36327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F137D37-9C7E-4262-BB61-8D18CFB0087B}"/>
                  </a:ext>
                </a:extLst>
              </p:cNvPr>
              <p:cNvSpPr txBox="1"/>
              <p:nvPr/>
            </p:nvSpPr>
            <p:spPr>
              <a:xfrm>
                <a:off x="9294006" y="2827006"/>
                <a:ext cx="16696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F137D37-9C7E-4262-BB61-8D18CFB008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4006" y="2827006"/>
                <a:ext cx="166969" cy="276999"/>
              </a:xfrm>
              <a:prstGeom prst="rect">
                <a:avLst/>
              </a:prstGeom>
              <a:blipFill>
                <a:blip r:embed="rId3"/>
                <a:stretch>
                  <a:fillRect l="-22222" r="-18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Isosceles Triangle 31">
            <a:extLst>
              <a:ext uri="{FF2B5EF4-FFF2-40B4-BE49-F238E27FC236}">
                <a16:creationId xmlns:a16="http://schemas.microsoft.com/office/drawing/2014/main" id="{4596A218-9E1C-4836-BA9D-55434B04D9A2}"/>
              </a:ext>
            </a:extLst>
          </p:cNvPr>
          <p:cNvSpPr/>
          <p:nvPr/>
        </p:nvSpPr>
        <p:spPr>
          <a:xfrm>
            <a:off x="8078291" y="4717460"/>
            <a:ext cx="452802" cy="297666"/>
          </a:xfrm>
          <a:prstGeom prst="triangle">
            <a:avLst/>
          </a:prstGeom>
          <a:gradFill flip="none" rotWithShape="1">
            <a:gsLst>
              <a:gs pos="0">
                <a:srgbClr val="7030A0">
                  <a:tint val="66000"/>
                  <a:satMod val="160000"/>
                </a:srgbClr>
              </a:gs>
              <a:gs pos="50000">
                <a:srgbClr val="7030A0">
                  <a:tint val="44500"/>
                  <a:satMod val="160000"/>
                </a:srgbClr>
              </a:gs>
              <a:gs pos="100000">
                <a:srgbClr val="7030A0">
                  <a:tint val="23500"/>
                  <a:satMod val="160000"/>
                </a:srgbClr>
              </a:gs>
            </a:gsLst>
            <a:lin ang="108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Isosceles Triangle 32">
            <a:extLst>
              <a:ext uri="{FF2B5EF4-FFF2-40B4-BE49-F238E27FC236}">
                <a16:creationId xmlns:a16="http://schemas.microsoft.com/office/drawing/2014/main" id="{289612D4-1988-4C99-BC9F-D4EA7D465875}"/>
              </a:ext>
            </a:extLst>
          </p:cNvPr>
          <p:cNvSpPr/>
          <p:nvPr/>
        </p:nvSpPr>
        <p:spPr>
          <a:xfrm>
            <a:off x="8674516" y="4703970"/>
            <a:ext cx="455919" cy="324645"/>
          </a:xfrm>
          <a:prstGeom prst="triangle">
            <a:avLst/>
          </a:prstGeom>
          <a:gradFill flip="none" rotWithShape="1">
            <a:gsLst>
              <a:gs pos="0">
                <a:schemeClr val="accent6">
                  <a:tint val="66000"/>
                  <a:satMod val="160000"/>
                </a:schemeClr>
              </a:gs>
              <a:gs pos="50000">
                <a:schemeClr val="accent6">
                  <a:tint val="44500"/>
                  <a:satMod val="160000"/>
                </a:schemeClr>
              </a:gs>
              <a:gs pos="100000">
                <a:schemeClr val="accent6">
                  <a:tint val="23500"/>
                  <a:satMod val="160000"/>
                </a:schemeClr>
              </a:gs>
            </a:gsLst>
            <a:lin ang="189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Isosceles Triangle 33">
            <a:extLst>
              <a:ext uri="{FF2B5EF4-FFF2-40B4-BE49-F238E27FC236}">
                <a16:creationId xmlns:a16="http://schemas.microsoft.com/office/drawing/2014/main" id="{A529D572-74CF-4CB2-8B34-EEA1F1A77D73}"/>
              </a:ext>
            </a:extLst>
          </p:cNvPr>
          <p:cNvSpPr/>
          <p:nvPr/>
        </p:nvSpPr>
        <p:spPr>
          <a:xfrm>
            <a:off x="9706050" y="4777170"/>
            <a:ext cx="454267" cy="306763"/>
          </a:xfrm>
          <a:prstGeom prst="triangle">
            <a:avLst/>
          </a:prstGeom>
          <a:gradFill flip="none" rotWithShape="1">
            <a:gsLst>
              <a:gs pos="0">
                <a:srgbClr val="FFFF00">
                  <a:tint val="66000"/>
                  <a:satMod val="160000"/>
                </a:srgbClr>
              </a:gs>
              <a:gs pos="50000">
                <a:srgbClr val="FFFF00">
                  <a:tint val="44500"/>
                  <a:satMod val="160000"/>
                </a:srgbClr>
              </a:gs>
              <a:gs pos="100000">
                <a:srgbClr val="FFFF00">
                  <a:tint val="23500"/>
                  <a:satMod val="160000"/>
                </a:srgbClr>
              </a:gs>
            </a:gsLst>
            <a:lin ang="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6A11E5F5-3A21-4E77-B84A-0995938D4E9F}"/>
              </a:ext>
            </a:extLst>
          </p:cNvPr>
          <p:cNvSpPr/>
          <p:nvPr/>
        </p:nvSpPr>
        <p:spPr>
          <a:xfrm>
            <a:off x="10277467" y="4785487"/>
            <a:ext cx="465899" cy="319712"/>
          </a:xfrm>
          <a:prstGeom prst="triangle">
            <a:avLst/>
          </a:prstGeom>
          <a:gradFill flip="none" rotWithShape="1">
            <a:gsLst>
              <a:gs pos="0">
                <a:srgbClr val="FF4CFB">
                  <a:tint val="66000"/>
                  <a:satMod val="160000"/>
                </a:srgbClr>
              </a:gs>
              <a:gs pos="50000">
                <a:srgbClr val="FF4CFB">
                  <a:tint val="44500"/>
                  <a:satMod val="160000"/>
                </a:srgbClr>
              </a:gs>
              <a:gs pos="100000">
                <a:srgbClr val="FF4CFB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3092FDD8-DC54-466A-9538-0E59043FC2CF}"/>
              </a:ext>
            </a:extLst>
          </p:cNvPr>
          <p:cNvCxnSpPr>
            <a:cxnSpLocks/>
            <a:endCxn id="35" idx="0"/>
          </p:cNvCxnSpPr>
          <p:nvPr/>
        </p:nvCxnSpPr>
        <p:spPr>
          <a:xfrm>
            <a:off x="10401780" y="4603716"/>
            <a:ext cx="108637" cy="18177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89981B41-FD52-44C6-87C6-5AD4473A084F}"/>
              </a:ext>
            </a:extLst>
          </p:cNvPr>
          <p:cNvCxnSpPr>
            <a:cxnSpLocks/>
          </p:cNvCxnSpPr>
          <p:nvPr/>
        </p:nvCxnSpPr>
        <p:spPr>
          <a:xfrm>
            <a:off x="8768595" y="4522199"/>
            <a:ext cx="108637" cy="18177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B45B6504-1FE8-4DF2-BCD2-C6A42D8BEEFC}"/>
              </a:ext>
            </a:extLst>
          </p:cNvPr>
          <p:cNvCxnSpPr>
            <a:cxnSpLocks/>
            <a:endCxn id="32" idx="0"/>
          </p:cNvCxnSpPr>
          <p:nvPr/>
        </p:nvCxnSpPr>
        <p:spPr>
          <a:xfrm flipH="1">
            <a:off x="8304692" y="4613084"/>
            <a:ext cx="112410" cy="10437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0A017B3-DCC8-4220-9999-E94260F82F8C}"/>
              </a:ext>
            </a:extLst>
          </p:cNvPr>
          <p:cNvCxnSpPr>
            <a:cxnSpLocks/>
          </p:cNvCxnSpPr>
          <p:nvPr/>
        </p:nvCxnSpPr>
        <p:spPr>
          <a:xfrm flipH="1">
            <a:off x="9938095" y="4617362"/>
            <a:ext cx="136106" cy="16812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60758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Red-Black Tree Invariants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Root is always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b="1" dirty="0"/>
                  <a:t>Black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All </a:t>
                </a:r>
                <a:r>
                  <a:rPr lang="en-US" dirty="0">
                    <a:solidFill>
                      <a:srgbClr val="FF0000"/>
                    </a:solidFill>
                  </a:rPr>
                  <a:t>red</a:t>
                </a:r>
                <a:r>
                  <a:rPr lang="en-US" dirty="0"/>
                  <a:t> links point to </a:t>
                </a:r>
                <a:r>
                  <a:rPr lang="en-US" b="1" dirty="0"/>
                  <a:t>left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Any given node has at most one </a:t>
                </a:r>
                <a:r>
                  <a:rPr lang="en-US" dirty="0">
                    <a:solidFill>
                      <a:srgbClr val="FF0000"/>
                    </a:solidFill>
                  </a:rPr>
                  <a:t>red</a:t>
                </a:r>
                <a:r>
                  <a:rPr lang="en-US" dirty="0"/>
                  <a:t> link only (either </a:t>
                </a:r>
                <a:r>
                  <a:rPr lang="en-US" b="1" dirty="0"/>
                  <a:t>to</a:t>
                </a:r>
                <a:r>
                  <a:rPr lang="en-US" dirty="0"/>
                  <a:t> it or </a:t>
                </a:r>
                <a:r>
                  <a:rPr lang="en-US" b="1" dirty="0"/>
                  <a:t>from</a:t>
                </a:r>
                <a:r>
                  <a:rPr lang="en-US" dirty="0"/>
                  <a:t> it)</a:t>
                </a:r>
              </a:p>
              <a:p>
                <a:pPr lvl="1"/>
                <a:r>
                  <a:rPr lang="en-US" dirty="0"/>
                  <a:t>Only when we model 2-3 trees.  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Perfect </a:t>
                </a:r>
                <a:r>
                  <a:rPr lang="en-US" b="1" dirty="0"/>
                  <a:t>black link </a:t>
                </a:r>
                <a:r>
                  <a:rPr lang="en-US" dirty="0"/>
                  <a:t>balance: For </a:t>
                </a:r>
                <a:r>
                  <a:rPr lang="en-US" b="1" dirty="0">
                    <a:solidFill>
                      <a:srgbClr val="7030A0"/>
                    </a:solidFill>
                  </a:rPr>
                  <a:t>any</a:t>
                </a:r>
                <a:r>
                  <a:rPr lang="en-US" dirty="0"/>
                  <a:t> given leaf node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, all paths from the root to one such node have the same number of </a:t>
                </a:r>
                <a:r>
                  <a:rPr lang="en-US" b="1" dirty="0"/>
                  <a:t>black </a:t>
                </a:r>
                <a:r>
                  <a:rPr lang="en-US" dirty="0"/>
                  <a:t>links.</a:t>
                </a:r>
              </a:p>
              <a:p>
                <a:pPr lvl="1"/>
                <a:r>
                  <a:rPr lang="en-US" dirty="0"/>
                  <a:t>This shouldn’t be surprising, since </a:t>
                </a:r>
                <a:r>
                  <a:rPr lang="en-US" b="1" dirty="0"/>
                  <a:t>black </a:t>
                </a:r>
                <a:r>
                  <a:rPr lang="en-US" dirty="0"/>
                  <a:t>links correspond </a:t>
                </a:r>
                <a:r>
                  <a:rPr lang="en-US" b="1" dirty="0"/>
                  <a:t>exactly</a:t>
                </a:r>
                <a:r>
                  <a:rPr lang="en-US" dirty="0"/>
                  <a:t> to the edges of a 2-3 tree!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381" r="-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34EF87B9-B72A-D84A-92F8-8CD2C1222A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6119" y="0"/>
            <a:ext cx="2735418" cy="1527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4126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Maintaining our invariants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0861" y="1435260"/>
            <a:ext cx="11420676" cy="5000263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200" dirty="0"/>
              <a:t>Root is always</a:t>
            </a:r>
            <a:r>
              <a:rPr lang="en-US" sz="3200" dirty="0">
                <a:solidFill>
                  <a:schemeClr val="accent1"/>
                </a:solidFill>
              </a:rPr>
              <a:t> </a:t>
            </a:r>
            <a:r>
              <a:rPr lang="en-US" sz="3200" b="1" dirty="0"/>
              <a:t>Black</a:t>
            </a:r>
          </a:p>
          <a:p>
            <a:pPr lvl="1">
              <a:buFont typeface="Wingdings" pitchFamily="2" charset="2"/>
              <a:buChar char="Ø"/>
            </a:pPr>
            <a:r>
              <a:rPr lang="en-US" sz="3200" dirty="0"/>
              <a:t> After </a:t>
            </a:r>
            <a:r>
              <a:rPr lang="en-US" sz="3200" b="1" dirty="0"/>
              <a:t>every </a:t>
            </a:r>
            <a:r>
              <a:rPr lang="en-US" sz="3200" dirty="0"/>
              <a:t>insertion, we will make sure the last call will be explicitly making the root </a:t>
            </a:r>
            <a:r>
              <a:rPr lang="en-US" sz="3200" b="1" dirty="0"/>
              <a:t>black</a:t>
            </a:r>
            <a:r>
              <a:rPr lang="en-US" sz="3200" dirty="0"/>
              <a:t>!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All </a:t>
            </a:r>
            <a:r>
              <a:rPr lang="en-US" sz="3200" dirty="0">
                <a:solidFill>
                  <a:srgbClr val="FF0000"/>
                </a:solidFill>
              </a:rPr>
              <a:t>red</a:t>
            </a:r>
            <a:r>
              <a:rPr lang="en-US" sz="3200" dirty="0"/>
              <a:t> links point to </a:t>
            </a:r>
            <a:r>
              <a:rPr lang="en-US" sz="3200" b="1" dirty="0"/>
              <a:t>left</a:t>
            </a:r>
          </a:p>
          <a:p>
            <a:pPr lvl="1">
              <a:buFont typeface="Wingdings" pitchFamily="2" charset="2"/>
              <a:buChar char="Ø"/>
            </a:pPr>
            <a:r>
              <a:rPr lang="en-US" sz="3200" b="1" dirty="0"/>
              <a:t> </a:t>
            </a:r>
            <a:r>
              <a:rPr lang="en-US" sz="3200" dirty="0"/>
              <a:t>If we create a fresh node which is connected to its parent with a red link,</a:t>
            </a:r>
            <a:r>
              <a:rPr lang="en-US" sz="3200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n-US" sz="3200" dirty="0">
                <a:solidFill>
                  <a:srgbClr val="FF4CFB"/>
                </a:solidFill>
              </a:rPr>
              <a:t>but it’s the parent’s right child,</a:t>
            </a:r>
            <a:r>
              <a:rPr lang="en-US" sz="3200" dirty="0">
                <a:solidFill>
                  <a:schemeClr val="accent4">
                    <a:lumMod val="75000"/>
                  </a:schemeClr>
                </a:solidFill>
              </a:rPr>
              <a:t> we will rotate the parent left </a:t>
            </a:r>
            <a:r>
              <a:rPr lang="en-US" sz="3200" dirty="0"/>
              <a:t>to</a:t>
            </a:r>
            <a:r>
              <a:rPr lang="en-US" sz="3200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n-US" sz="3200" dirty="0"/>
              <a:t>make the </a:t>
            </a:r>
            <a:r>
              <a:rPr lang="en-US" sz="3200" dirty="0">
                <a:solidFill>
                  <a:srgbClr val="FF0000"/>
                </a:solidFill>
              </a:rPr>
              <a:t>red</a:t>
            </a:r>
            <a:r>
              <a:rPr lang="en-US" sz="3200" dirty="0"/>
              <a:t> link point to the left</a:t>
            </a:r>
            <a:endParaRPr lang="en-US" sz="3200" b="1" dirty="0"/>
          </a:p>
          <a:p>
            <a:endParaRPr lang="en-US" sz="3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EF87B9-B72A-D84A-92F8-8CD2C1222A3C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4599" y="365125"/>
            <a:ext cx="1916937" cy="1070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2759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Maintaining our invariants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20861" y="1435260"/>
                <a:ext cx="11420676" cy="5000263"/>
              </a:xfrm>
            </p:spPr>
            <p:txBody>
              <a:bodyPr>
                <a:normAutofit/>
              </a:bodyPr>
              <a:lstStyle/>
              <a:p>
                <a:pPr marL="514350" indent="-514350">
                  <a:buFont typeface="+mj-lt"/>
                  <a:buAutoNum type="arabicPeriod" startAt="3"/>
                </a:pPr>
                <a:r>
                  <a:rPr lang="en-US" sz="3400" dirty="0"/>
                  <a:t>Any given node has one </a:t>
                </a:r>
                <a:r>
                  <a:rPr lang="en-US" sz="3400" dirty="0">
                    <a:solidFill>
                      <a:srgbClr val="FF0000"/>
                    </a:solidFill>
                  </a:rPr>
                  <a:t>red</a:t>
                </a:r>
                <a:r>
                  <a:rPr lang="en-US" sz="3400" dirty="0"/>
                  <a:t> link only (either </a:t>
                </a:r>
                <a:r>
                  <a:rPr lang="en-US" sz="3400" b="1" dirty="0"/>
                  <a:t>to</a:t>
                </a:r>
                <a:r>
                  <a:rPr lang="en-US" sz="3400" dirty="0"/>
                  <a:t> it or </a:t>
                </a:r>
                <a:r>
                  <a:rPr lang="en-US" sz="3400" b="1" dirty="0"/>
                  <a:t>from</a:t>
                </a:r>
                <a:r>
                  <a:rPr lang="en-US" sz="3400" dirty="0"/>
                  <a:t> it)</a:t>
                </a:r>
              </a:p>
              <a:p>
                <a:pPr lvl="1">
                  <a:buFont typeface="Wingdings" pitchFamily="2" charset="2"/>
                  <a:buChar char="Ø"/>
                </a:pPr>
                <a:r>
                  <a:rPr lang="en-US" sz="2800" dirty="0"/>
                  <a:t> We will see </a:t>
                </a:r>
                <a:r>
                  <a:rPr lang="en-US" sz="2800" b="1" dirty="0"/>
                  <a:t>three ways </a:t>
                </a:r>
                <a:r>
                  <a:rPr lang="en-US" sz="2800" dirty="0"/>
                  <a:t>to rectify this. Recall the following:</a:t>
                </a:r>
              </a:p>
              <a:p>
                <a:pPr marL="1371600" lvl="2" indent="-457200">
                  <a:buFont typeface="+mj-lt"/>
                  <a:buAutoNum type="alphaLcParenR"/>
                </a:pPr>
                <a:r>
                  <a:rPr lang="en-US" sz="2400" dirty="0"/>
                  <a:t>To have a node with more than one </a:t>
                </a:r>
                <a:r>
                  <a:rPr lang="en-US" sz="2400" dirty="0">
                    <a:solidFill>
                      <a:srgbClr val="FF0000"/>
                    </a:solidFill>
                  </a:rPr>
                  <a:t>red</a:t>
                </a:r>
                <a:r>
                  <a:rPr lang="en-US" sz="2400" dirty="0"/>
                  <a:t> link means that we have a 4-node, which </a:t>
                </a:r>
                <a:r>
                  <a:rPr lang="en-US" sz="2400" b="1" dirty="0"/>
                  <a:t>must </a:t>
                </a:r>
                <a:r>
                  <a:rPr lang="en-US" sz="2400" dirty="0"/>
                  <a:t>be dealt with!</a:t>
                </a:r>
              </a:p>
              <a:p>
                <a:pPr marL="1371600" lvl="2" indent="-457200">
                  <a:buFont typeface="+mj-lt"/>
                  <a:buAutoNum type="alphaLcParenR"/>
                </a:pPr>
                <a:r>
                  <a:rPr lang="en-US" sz="2400" dirty="0"/>
                  <a:t>Only way to deal with this node is to split it, since </a:t>
                </a:r>
                <a:r>
                  <a:rPr lang="en-US" sz="2400" dirty="0">
                    <a:solidFill>
                      <a:srgbClr val="FF0000"/>
                    </a:solidFill>
                  </a:rPr>
                  <a:t>Red</a:t>
                </a:r>
                <a:r>
                  <a:rPr lang="en-US" sz="2400" dirty="0"/>
                  <a:t>-Black Trees </a:t>
                </a:r>
                <a:r>
                  <a:rPr lang="en-US" sz="2400" dirty="0">
                    <a:solidFill>
                      <a:schemeClr val="accent4">
                        <a:lumMod val="75000"/>
                      </a:schemeClr>
                    </a:solidFill>
                  </a:rPr>
                  <a:t>cannot implement key rotations</a:t>
                </a:r>
                <a:r>
                  <a:rPr lang="en-US" sz="2400" dirty="0"/>
                  <a:t> (the relevant 2-3 tree “splits” aggressively).</a:t>
                </a:r>
                <a:endParaRPr lang="en-US" sz="2400" b="1" dirty="0"/>
              </a:p>
              <a:p>
                <a:pPr marL="514350" indent="-514350">
                  <a:buFont typeface="+mj-lt"/>
                  <a:buAutoNum type="arabicPeriod" startAt="3"/>
                </a:pPr>
                <a:r>
                  <a:rPr lang="en-US" sz="3400" dirty="0"/>
                  <a:t>Perf</a:t>
                </a:r>
                <a:r>
                  <a:rPr lang="en-US" sz="3200" dirty="0"/>
                  <a:t>e</a:t>
                </a:r>
                <a:r>
                  <a:rPr lang="en-US" sz="3400" dirty="0"/>
                  <a:t>ct </a:t>
                </a:r>
                <a:r>
                  <a:rPr lang="en-US" sz="3400" b="1" dirty="0"/>
                  <a:t>black link </a:t>
                </a:r>
                <a:r>
                  <a:rPr lang="en-US" sz="3400" dirty="0"/>
                  <a:t>balance: For </a:t>
                </a:r>
                <a:r>
                  <a:rPr lang="en-US" sz="3400" b="1" dirty="0">
                    <a:solidFill>
                      <a:srgbClr val="7030A0"/>
                    </a:solidFill>
                  </a:rPr>
                  <a:t>any</a:t>
                </a:r>
                <a:r>
                  <a:rPr lang="en-US" sz="3400" dirty="0"/>
                  <a:t> given leaf node </a:t>
                </a:r>
                <a14:m>
                  <m:oMath xmlns:m="http://schemas.openxmlformats.org/officeDocument/2006/math">
                    <m:r>
                      <a:rPr lang="en-US" sz="3400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3400" dirty="0"/>
                  <a:t>, all paths from the root to one such node have the same number of </a:t>
                </a:r>
                <a:r>
                  <a:rPr lang="en-US" sz="3400" b="1" dirty="0"/>
                  <a:t>black </a:t>
                </a:r>
                <a:r>
                  <a:rPr lang="en-US" sz="3400" dirty="0"/>
                  <a:t>links.</a:t>
                </a:r>
              </a:p>
              <a:p>
                <a:pPr lvl="1"/>
                <a:r>
                  <a:rPr lang="en-US" dirty="0"/>
                  <a:t>If this is somehow violated, </a:t>
                </a:r>
                <a:r>
                  <a:rPr lang="en-US" b="1" dirty="0">
                    <a:solidFill>
                      <a:srgbClr val="002060"/>
                    </a:solidFill>
                  </a:rPr>
                  <a:t>we have a bug in our implementation</a:t>
                </a:r>
                <a:r>
                  <a:rPr lang="en-US" dirty="0"/>
                  <a:t> </a:t>
                </a:r>
                <a:r>
                  <a:rPr lang="en-US" dirty="0">
                    <a:sym typeface="Wingdings" pitchFamily="2" charset="2"/>
                  </a:rPr>
                  <a:t></a:t>
                </a: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20861" y="1435260"/>
                <a:ext cx="11420676" cy="5000263"/>
              </a:xfrm>
              <a:blipFill>
                <a:blip r:embed="rId2"/>
                <a:stretch>
                  <a:fillRect l="-1556" t="-2785" r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34EF87B9-B72A-D84A-92F8-8CD2C1222A3C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4599" y="365125"/>
            <a:ext cx="1916937" cy="1070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7360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Insertion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B75E26-6542-4ADD-8F63-AFB415A5B3C3}"/>
              </a:ext>
            </a:extLst>
          </p:cNvPr>
          <p:cNvSpPr txBox="1"/>
          <p:nvPr/>
        </p:nvSpPr>
        <p:spPr>
          <a:xfrm>
            <a:off x="1180214" y="1395089"/>
            <a:ext cx="19776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u="sng" dirty="0"/>
              <a:t>2-3 tree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48E492-BBCA-4324-B409-F30CFAA6AF3C}"/>
              </a:ext>
            </a:extLst>
          </p:cNvPr>
          <p:cNvSpPr txBox="1"/>
          <p:nvPr/>
        </p:nvSpPr>
        <p:spPr>
          <a:xfrm>
            <a:off x="8318204" y="1395089"/>
            <a:ext cx="24632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u="sng" dirty="0">
                <a:solidFill>
                  <a:srgbClr val="FF0000"/>
                </a:solidFill>
              </a:rPr>
              <a:t>Red-</a:t>
            </a:r>
            <a:r>
              <a:rPr lang="en-US" sz="2800" b="1" u="sng" dirty="0"/>
              <a:t>Black</a:t>
            </a:r>
            <a:r>
              <a:rPr lang="en-US" sz="2800" u="sng" dirty="0"/>
              <a:t> tree</a:t>
            </a:r>
          </a:p>
        </p:txBody>
      </p:sp>
    </p:spTree>
    <p:extLst>
      <p:ext uri="{BB962C8B-B14F-4D97-AF65-F5344CB8AC3E}">
        <p14:creationId xmlns:p14="http://schemas.microsoft.com/office/powerpoint/2010/main" val="3530817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Insertion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B75E26-6542-4ADD-8F63-AFB415A5B3C3}"/>
              </a:ext>
            </a:extLst>
          </p:cNvPr>
          <p:cNvSpPr txBox="1"/>
          <p:nvPr/>
        </p:nvSpPr>
        <p:spPr>
          <a:xfrm>
            <a:off x="1180214" y="1395089"/>
            <a:ext cx="19776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u="sng" dirty="0"/>
              <a:t>2-3 tree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48E492-BBCA-4324-B409-F30CFAA6AF3C}"/>
              </a:ext>
            </a:extLst>
          </p:cNvPr>
          <p:cNvSpPr txBox="1"/>
          <p:nvPr/>
        </p:nvSpPr>
        <p:spPr>
          <a:xfrm>
            <a:off x="8318204" y="1395089"/>
            <a:ext cx="24632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u="sng" dirty="0">
                <a:solidFill>
                  <a:srgbClr val="FF0000"/>
                </a:solidFill>
              </a:rPr>
              <a:t>Red-</a:t>
            </a:r>
            <a:r>
              <a:rPr lang="en-US" sz="2800" b="1" u="sng" dirty="0"/>
              <a:t>Black</a:t>
            </a:r>
            <a:r>
              <a:rPr lang="en-US" sz="2800" u="sng" dirty="0"/>
              <a:t> tree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DE98D50-F523-4FA7-8581-3CBFAD27DD88}"/>
              </a:ext>
            </a:extLst>
          </p:cNvPr>
          <p:cNvSpPr txBox="1"/>
          <p:nvPr/>
        </p:nvSpPr>
        <p:spPr>
          <a:xfrm>
            <a:off x="1456660" y="2041451"/>
            <a:ext cx="1201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root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DA96D7-15FF-47D6-B562-1D4A17D6CD80}"/>
              </a:ext>
            </a:extLst>
          </p:cNvPr>
          <p:cNvSpPr txBox="1"/>
          <p:nvPr/>
        </p:nvSpPr>
        <p:spPr>
          <a:xfrm>
            <a:off x="8949068" y="2130055"/>
            <a:ext cx="1201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root</a:t>
            </a:r>
          </a:p>
        </p:txBody>
      </p:sp>
      <p:cxnSp>
        <p:nvCxnSpPr>
          <p:cNvPr id="8" name="Connector: Curved 7">
            <a:extLst>
              <a:ext uri="{FF2B5EF4-FFF2-40B4-BE49-F238E27FC236}">
                <a16:creationId xmlns:a16="http://schemas.microsoft.com/office/drawing/2014/main" id="{C8602901-9282-49CD-A202-CA6C62254F2E}"/>
              </a:ext>
            </a:extLst>
          </p:cNvPr>
          <p:cNvCxnSpPr/>
          <p:nvPr/>
        </p:nvCxnSpPr>
        <p:spPr>
          <a:xfrm>
            <a:off x="2169042" y="2314721"/>
            <a:ext cx="839972" cy="184666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or: Curved 8">
            <a:extLst>
              <a:ext uri="{FF2B5EF4-FFF2-40B4-BE49-F238E27FC236}">
                <a16:creationId xmlns:a16="http://schemas.microsoft.com/office/drawing/2014/main" id="{E37C1E93-3F10-4545-B69B-61B2FD50A6D8}"/>
              </a:ext>
            </a:extLst>
          </p:cNvPr>
          <p:cNvCxnSpPr/>
          <p:nvPr/>
        </p:nvCxnSpPr>
        <p:spPr>
          <a:xfrm>
            <a:off x="9549808" y="2314721"/>
            <a:ext cx="839972" cy="184666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9ECF4FD-16A3-476A-BB43-EDF8D69F0DCD}"/>
              </a:ext>
            </a:extLst>
          </p:cNvPr>
          <p:cNvSpPr txBox="1"/>
          <p:nvPr/>
        </p:nvSpPr>
        <p:spPr>
          <a:xfrm>
            <a:off x="3062176" y="2300724"/>
            <a:ext cx="52631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/>
              <a:t>X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94281D-521F-440F-897B-3793935C1D8B}"/>
              </a:ext>
            </a:extLst>
          </p:cNvPr>
          <p:cNvSpPr txBox="1"/>
          <p:nvPr/>
        </p:nvSpPr>
        <p:spPr>
          <a:xfrm>
            <a:off x="10389780" y="2226117"/>
            <a:ext cx="52631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7472858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Insertion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B75E26-6542-4ADD-8F63-AFB415A5B3C3}"/>
              </a:ext>
            </a:extLst>
          </p:cNvPr>
          <p:cNvSpPr txBox="1"/>
          <p:nvPr/>
        </p:nvSpPr>
        <p:spPr>
          <a:xfrm>
            <a:off x="1180214" y="1395089"/>
            <a:ext cx="19776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u="sng" dirty="0"/>
              <a:t>2-3 tree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48E492-BBCA-4324-B409-F30CFAA6AF3C}"/>
              </a:ext>
            </a:extLst>
          </p:cNvPr>
          <p:cNvSpPr txBox="1"/>
          <p:nvPr/>
        </p:nvSpPr>
        <p:spPr>
          <a:xfrm>
            <a:off x="8318204" y="1395089"/>
            <a:ext cx="24632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u="sng" dirty="0">
                <a:solidFill>
                  <a:srgbClr val="FF0000"/>
                </a:solidFill>
              </a:rPr>
              <a:t>Red-</a:t>
            </a:r>
            <a:r>
              <a:rPr lang="en-US" sz="2800" b="1" u="sng" dirty="0"/>
              <a:t>Black</a:t>
            </a:r>
            <a:r>
              <a:rPr lang="en-US" sz="2800" u="sng" dirty="0"/>
              <a:t> tree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DE98D50-F523-4FA7-8581-3CBFAD27DD88}"/>
              </a:ext>
            </a:extLst>
          </p:cNvPr>
          <p:cNvSpPr txBox="1"/>
          <p:nvPr/>
        </p:nvSpPr>
        <p:spPr>
          <a:xfrm>
            <a:off x="1456660" y="2041451"/>
            <a:ext cx="1201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root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DA96D7-15FF-47D6-B562-1D4A17D6CD80}"/>
              </a:ext>
            </a:extLst>
          </p:cNvPr>
          <p:cNvSpPr txBox="1"/>
          <p:nvPr/>
        </p:nvSpPr>
        <p:spPr>
          <a:xfrm>
            <a:off x="8747049" y="1940310"/>
            <a:ext cx="1201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root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9D421FC-2469-4FED-8632-E7BE02CF6BFA}"/>
              </a:ext>
            </a:extLst>
          </p:cNvPr>
          <p:cNvCxnSpPr>
            <a:stCxn id="3" idx="2"/>
          </p:cNvCxnSpPr>
          <p:nvPr/>
        </p:nvCxnSpPr>
        <p:spPr>
          <a:xfrm>
            <a:off x="2057400" y="2410783"/>
            <a:ext cx="186070" cy="3208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A1CF267A-FE65-4127-8B16-B878FAFB5E85}"/>
              </a:ext>
            </a:extLst>
          </p:cNvPr>
          <p:cNvSpPr/>
          <p:nvPr/>
        </p:nvSpPr>
        <p:spPr>
          <a:xfrm>
            <a:off x="2057400" y="2780115"/>
            <a:ext cx="600740" cy="38277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55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875B48C-A442-425E-969D-EA1F9D8946B4}"/>
              </a:ext>
            </a:extLst>
          </p:cNvPr>
          <p:cNvSpPr/>
          <p:nvPr/>
        </p:nvSpPr>
        <p:spPr>
          <a:xfrm>
            <a:off x="9090838" y="2537336"/>
            <a:ext cx="659219" cy="40030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55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3BFA381-4E20-4D60-805B-DCF56503FE1F}"/>
              </a:ext>
            </a:extLst>
          </p:cNvPr>
          <p:cNvCxnSpPr/>
          <p:nvPr/>
        </p:nvCxnSpPr>
        <p:spPr>
          <a:xfrm>
            <a:off x="9195387" y="2189270"/>
            <a:ext cx="186070" cy="3208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866118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Insertion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B75E26-6542-4ADD-8F63-AFB415A5B3C3}"/>
              </a:ext>
            </a:extLst>
          </p:cNvPr>
          <p:cNvSpPr txBox="1"/>
          <p:nvPr/>
        </p:nvSpPr>
        <p:spPr>
          <a:xfrm>
            <a:off x="1180214" y="1395089"/>
            <a:ext cx="19776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u="sng" dirty="0"/>
              <a:t>2-3 tree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48E492-BBCA-4324-B409-F30CFAA6AF3C}"/>
              </a:ext>
            </a:extLst>
          </p:cNvPr>
          <p:cNvSpPr txBox="1"/>
          <p:nvPr/>
        </p:nvSpPr>
        <p:spPr>
          <a:xfrm>
            <a:off x="8318204" y="1395089"/>
            <a:ext cx="24632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u="sng" dirty="0">
                <a:solidFill>
                  <a:srgbClr val="FF0000"/>
                </a:solidFill>
              </a:rPr>
              <a:t>Red-</a:t>
            </a:r>
            <a:r>
              <a:rPr lang="en-US" sz="2800" b="1" u="sng" dirty="0"/>
              <a:t>Black</a:t>
            </a:r>
            <a:r>
              <a:rPr lang="en-US" sz="2800" u="sng" dirty="0"/>
              <a:t> tree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DE98D50-F523-4FA7-8581-3CBFAD27DD88}"/>
              </a:ext>
            </a:extLst>
          </p:cNvPr>
          <p:cNvSpPr txBox="1"/>
          <p:nvPr/>
        </p:nvSpPr>
        <p:spPr>
          <a:xfrm>
            <a:off x="1456660" y="2041451"/>
            <a:ext cx="1201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root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DA96D7-15FF-47D6-B562-1D4A17D6CD80}"/>
              </a:ext>
            </a:extLst>
          </p:cNvPr>
          <p:cNvSpPr txBox="1"/>
          <p:nvPr/>
        </p:nvSpPr>
        <p:spPr>
          <a:xfrm>
            <a:off x="8747049" y="1940310"/>
            <a:ext cx="1201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root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9D421FC-2469-4FED-8632-E7BE02CF6BFA}"/>
              </a:ext>
            </a:extLst>
          </p:cNvPr>
          <p:cNvCxnSpPr>
            <a:stCxn id="3" idx="2"/>
          </p:cNvCxnSpPr>
          <p:nvPr/>
        </p:nvCxnSpPr>
        <p:spPr>
          <a:xfrm>
            <a:off x="2057400" y="2410783"/>
            <a:ext cx="186070" cy="3208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A1CF267A-FE65-4127-8B16-B878FAFB5E85}"/>
              </a:ext>
            </a:extLst>
          </p:cNvPr>
          <p:cNvSpPr/>
          <p:nvPr/>
        </p:nvSpPr>
        <p:spPr>
          <a:xfrm>
            <a:off x="1951074" y="2756887"/>
            <a:ext cx="866553" cy="382772"/>
          </a:xfrm>
          <a:prstGeom prst="roundRect">
            <a:avLst/>
          </a:prstGeom>
          <a:gradFill flip="none" rotWithShape="1">
            <a:gsLst>
              <a:gs pos="0">
                <a:srgbClr val="FF4CFB">
                  <a:tint val="66000"/>
                  <a:satMod val="160000"/>
                </a:srgbClr>
              </a:gs>
              <a:gs pos="50000">
                <a:srgbClr val="FF4CFB">
                  <a:tint val="44500"/>
                  <a:satMod val="160000"/>
                </a:srgbClr>
              </a:gs>
              <a:gs pos="100000">
                <a:srgbClr val="FF4CFB">
                  <a:tint val="23500"/>
                  <a:satMod val="160000"/>
                </a:srgbClr>
              </a:gs>
            </a:gsLst>
            <a:lin ang="54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55, 80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875B48C-A442-425E-969D-EA1F9D8946B4}"/>
              </a:ext>
            </a:extLst>
          </p:cNvPr>
          <p:cNvSpPr/>
          <p:nvPr/>
        </p:nvSpPr>
        <p:spPr>
          <a:xfrm>
            <a:off x="9090838" y="2537336"/>
            <a:ext cx="659219" cy="40030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55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3BFA381-4E20-4D60-805B-DCF56503FE1F}"/>
              </a:ext>
            </a:extLst>
          </p:cNvPr>
          <p:cNvCxnSpPr/>
          <p:nvPr/>
        </p:nvCxnSpPr>
        <p:spPr>
          <a:xfrm>
            <a:off x="9195387" y="2189270"/>
            <a:ext cx="186070" cy="3208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475EDF3-A9FA-463E-9D00-65F62CD0079D}"/>
              </a:ext>
            </a:extLst>
          </p:cNvPr>
          <p:cNvCxnSpPr>
            <a:cxnSpLocks/>
          </p:cNvCxnSpPr>
          <p:nvPr/>
        </p:nvCxnSpPr>
        <p:spPr>
          <a:xfrm>
            <a:off x="9696049" y="2815219"/>
            <a:ext cx="468678" cy="2367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CF779D5E-AD18-4B9A-9D0D-09C84B9F0F1B}"/>
              </a:ext>
            </a:extLst>
          </p:cNvPr>
          <p:cNvSpPr/>
          <p:nvPr/>
        </p:nvSpPr>
        <p:spPr>
          <a:xfrm>
            <a:off x="10164727" y="2638738"/>
            <a:ext cx="659219" cy="40030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80</a:t>
            </a:r>
          </a:p>
        </p:txBody>
      </p:sp>
    </p:spTree>
    <p:extLst>
      <p:ext uri="{BB962C8B-B14F-4D97-AF65-F5344CB8AC3E}">
        <p14:creationId xmlns:p14="http://schemas.microsoft.com/office/powerpoint/2010/main" val="181810064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Insertion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B75E26-6542-4ADD-8F63-AFB415A5B3C3}"/>
              </a:ext>
            </a:extLst>
          </p:cNvPr>
          <p:cNvSpPr txBox="1"/>
          <p:nvPr/>
        </p:nvSpPr>
        <p:spPr>
          <a:xfrm>
            <a:off x="1180214" y="1395089"/>
            <a:ext cx="19776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u="sng" dirty="0"/>
              <a:t>2-3 tree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48E492-BBCA-4324-B409-F30CFAA6AF3C}"/>
              </a:ext>
            </a:extLst>
          </p:cNvPr>
          <p:cNvSpPr txBox="1"/>
          <p:nvPr/>
        </p:nvSpPr>
        <p:spPr>
          <a:xfrm>
            <a:off x="8318204" y="1395089"/>
            <a:ext cx="24632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u="sng" dirty="0">
                <a:solidFill>
                  <a:srgbClr val="FF0000"/>
                </a:solidFill>
              </a:rPr>
              <a:t>Red-</a:t>
            </a:r>
            <a:r>
              <a:rPr lang="en-US" sz="2800" b="1" u="sng" dirty="0"/>
              <a:t>Black</a:t>
            </a:r>
            <a:r>
              <a:rPr lang="en-US" sz="2800" u="sng" dirty="0"/>
              <a:t> tree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DE98D50-F523-4FA7-8581-3CBFAD27DD88}"/>
              </a:ext>
            </a:extLst>
          </p:cNvPr>
          <p:cNvSpPr txBox="1"/>
          <p:nvPr/>
        </p:nvSpPr>
        <p:spPr>
          <a:xfrm>
            <a:off x="1456660" y="2041451"/>
            <a:ext cx="1201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root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DA96D7-15FF-47D6-B562-1D4A17D6CD80}"/>
              </a:ext>
            </a:extLst>
          </p:cNvPr>
          <p:cNvSpPr txBox="1"/>
          <p:nvPr/>
        </p:nvSpPr>
        <p:spPr>
          <a:xfrm>
            <a:off x="8747049" y="1940310"/>
            <a:ext cx="1201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root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9D421FC-2469-4FED-8632-E7BE02CF6BFA}"/>
              </a:ext>
            </a:extLst>
          </p:cNvPr>
          <p:cNvCxnSpPr>
            <a:stCxn id="3" idx="2"/>
          </p:cNvCxnSpPr>
          <p:nvPr/>
        </p:nvCxnSpPr>
        <p:spPr>
          <a:xfrm>
            <a:off x="2057400" y="2410783"/>
            <a:ext cx="186070" cy="3208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A1CF267A-FE65-4127-8B16-B878FAFB5E85}"/>
              </a:ext>
            </a:extLst>
          </p:cNvPr>
          <p:cNvSpPr/>
          <p:nvPr/>
        </p:nvSpPr>
        <p:spPr>
          <a:xfrm>
            <a:off x="1951074" y="2756887"/>
            <a:ext cx="866553" cy="382772"/>
          </a:xfrm>
          <a:prstGeom prst="roundRect">
            <a:avLst/>
          </a:prstGeom>
          <a:gradFill flip="none" rotWithShape="1">
            <a:gsLst>
              <a:gs pos="0">
                <a:srgbClr val="FF4CFB">
                  <a:tint val="66000"/>
                  <a:satMod val="160000"/>
                </a:srgbClr>
              </a:gs>
              <a:gs pos="50000">
                <a:srgbClr val="FF4CFB">
                  <a:tint val="44500"/>
                  <a:satMod val="160000"/>
                </a:srgbClr>
              </a:gs>
              <a:gs pos="100000">
                <a:srgbClr val="FF4CFB">
                  <a:tint val="23500"/>
                  <a:satMod val="160000"/>
                </a:srgbClr>
              </a:gs>
            </a:gsLst>
            <a:lin ang="54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55, 80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875B48C-A442-425E-969D-EA1F9D8946B4}"/>
              </a:ext>
            </a:extLst>
          </p:cNvPr>
          <p:cNvSpPr/>
          <p:nvPr/>
        </p:nvSpPr>
        <p:spPr>
          <a:xfrm>
            <a:off x="9090838" y="2537336"/>
            <a:ext cx="659219" cy="40030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55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3BFA381-4E20-4D60-805B-DCF56503FE1F}"/>
              </a:ext>
            </a:extLst>
          </p:cNvPr>
          <p:cNvCxnSpPr/>
          <p:nvPr/>
        </p:nvCxnSpPr>
        <p:spPr>
          <a:xfrm>
            <a:off x="9195387" y="2189270"/>
            <a:ext cx="186070" cy="3208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475EDF3-A9FA-463E-9D00-65F62CD0079D}"/>
              </a:ext>
            </a:extLst>
          </p:cNvPr>
          <p:cNvCxnSpPr>
            <a:cxnSpLocks/>
          </p:cNvCxnSpPr>
          <p:nvPr/>
        </p:nvCxnSpPr>
        <p:spPr>
          <a:xfrm>
            <a:off x="9696049" y="2815219"/>
            <a:ext cx="468678" cy="2367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CF779D5E-AD18-4B9A-9D0D-09C84B9F0F1B}"/>
              </a:ext>
            </a:extLst>
          </p:cNvPr>
          <p:cNvSpPr/>
          <p:nvPr/>
        </p:nvSpPr>
        <p:spPr>
          <a:xfrm>
            <a:off x="10164727" y="2638738"/>
            <a:ext cx="659219" cy="40030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80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CC1D7EDA-4AB3-4B89-BADE-24194B7BB7BE}"/>
              </a:ext>
            </a:extLst>
          </p:cNvPr>
          <p:cNvSpPr/>
          <p:nvPr/>
        </p:nvSpPr>
        <p:spPr>
          <a:xfrm>
            <a:off x="8569842" y="2309642"/>
            <a:ext cx="2783958" cy="943921"/>
          </a:xfrm>
          <a:prstGeom prst="ellipse">
            <a:avLst/>
          </a:prstGeom>
          <a:noFill/>
          <a:ln>
            <a:solidFill>
              <a:srgbClr val="FF4C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4CFB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FE6B6BA-2C21-44E6-A9EA-3A37E501FF66}"/>
              </a:ext>
            </a:extLst>
          </p:cNvPr>
          <p:cNvSpPr txBox="1"/>
          <p:nvPr/>
        </p:nvSpPr>
        <p:spPr>
          <a:xfrm>
            <a:off x="6496493" y="2638738"/>
            <a:ext cx="2179675" cy="369332"/>
          </a:xfrm>
          <a:prstGeom prst="rect">
            <a:avLst/>
          </a:prstGeom>
          <a:noFill/>
          <a:ln>
            <a:solidFill>
              <a:srgbClr val="FF4CFB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4CFB"/>
                </a:solidFill>
              </a:rPr>
              <a:t>Must rotate left!</a:t>
            </a:r>
          </a:p>
        </p:txBody>
      </p:sp>
    </p:spTree>
    <p:extLst>
      <p:ext uri="{BB962C8B-B14F-4D97-AF65-F5344CB8AC3E}">
        <p14:creationId xmlns:p14="http://schemas.microsoft.com/office/powerpoint/2010/main" val="2726433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0DB0A8-5AEC-4281-A5FC-B6CB7B9F63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The </a:t>
            </a:r>
            <a:r>
              <a:rPr lang="en-US" dirty="0" err="1"/>
              <a:t>Treemap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DA71257-3AD6-7343-B8CC-6BB44F7BD7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94153"/>
            <a:ext cx="12192000" cy="4229528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BA4F4BC4-25BC-844A-A1D7-99B55DB2A00D}"/>
              </a:ext>
            </a:extLst>
          </p:cNvPr>
          <p:cNvSpPr/>
          <p:nvPr/>
        </p:nvSpPr>
        <p:spPr>
          <a:xfrm>
            <a:off x="0" y="4782124"/>
            <a:ext cx="1180618" cy="33566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person wearing a suit and tie&#10;&#10;Description automatically generated">
            <a:extLst>
              <a:ext uri="{FF2B5EF4-FFF2-40B4-BE49-F238E27FC236}">
                <a16:creationId xmlns:a16="http://schemas.microsoft.com/office/drawing/2014/main" id="{C8254A14-18C6-4D0B-A7AE-D3BF44812E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7874" y="2614439"/>
            <a:ext cx="1280863" cy="1202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58470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Insertion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B75E26-6542-4ADD-8F63-AFB415A5B3C3}"/>
              </a:ext>
            </a:extLst>
          </p:cNvPr>
          <p:cNvSpPr txBox="1"/>
          <p:nvPr/>
        </p:nvSpPr>
        <p:spPr>
          <a:xfrm>
            <a:off x="1180214" y="1395089"/>
            <a:ext cx="19776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u="sng" dirty="0"/>
              <a:t>2-3 tree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48E492-BBCA-4324-B409-F30CFAA6AF3C}"/>
              </a:ext>
            </a:extLst>
          </p:cNvPr>
          <p:cNvSpPr txBox="1"/>
          <p:nvPr/>
        </p:nvSpPr>
        <p:spPr>
          <a:xfrm>
            <a:off x="8318204" y="1395089"/>
            <a:ext cx="24632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u="sng" dirty="0">
                <a:solidFill>
                  <a:srgbClr val="FF0000"/>
                </a:solidFill>
              </a:rPr>
              <a:t>Red-</a:t>
            </a:r>
            <a:r>
              <a:rPr lang="en-US" sz="2800" b="1" u="sng" dirty="0"/>
              <a:t>Black</a:t>
            </a:r>
            <a:r>
              <a:rPr lang="en-US" sz="2800" u="sng" dirty="0"/>
              <a:t> tree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DE98D50-F523-4FA7-8581-3CBFAD27DD88}"/>
              </a:ext>
            </a:extLst>
          </p:cNvPr>
          <p:cNvSpPr txBox="1"/>
          <p:nvPr/>
        </p:nvSpPr>
        <p:spPr>
          <a:xfrm>
            <a:off x="1456660" y="2041451"/>
            <a:ext cx="1201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root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9D421FC-2469-4FED-8632-E7BE02CF6BFA}"/>
              </a:ext>
            </a:extLst>
          </p:cNvPr>
          <p:cNvCxnSpPr>
            <a:stCxn id="3" idx="2"/>
          </p:cNvCxnSpPr>
          <p:nvPr/>
        </p:nvCxnSpPr>
        <p:spPr>
          <a:xfrm>
            <a:off x="2057400" y="2410783"/>
            <a:ext cx="186070" cy="3208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A1CF267A-FE65-4127-8B16-B878FAFB5E85}"/>
              </a:ext>
            </a:extLst>
          </p:cNvPr>
          <p:cNvSpPr/>
          <p:nvPr/>
        </p:nvSpPr>
        <p:spPr>
          <a:xfrm>
            <a:off x="1951074" y="2756887"/>
            <a:ext cx="866553" cy="382772"/>
          </a:xfrm>
          <a:prstGeom prst="roundRect">
            <a:avLst/>
          </a:prstGeom>
          <a:gradFill flip="none" rotWithShape="1">
            <a:gsLst>
              <a:gs pos="0">
                <a:srgbClr val="FF4CFB">
                  <a:tint val="66000"/>
                  <a:satMod val="160000"/>
                </a:srgbClr>
              </a:gs>
              <a:gs pos="50000">
                <a:srgbClr val="FF4CFB">
                  <a:tint val="44500"/>
                  <a:satMod val="160000"/>
                </a:srgbClr>
              </a:gs>
              <a:gs pos="100000">
                <a:srgbClr val="FF4CFB">
                  <a:tint val="23500"/>
                  <a:satMod val="160000"/>
                </a:srgbClr>
              </a:gs>
            </a:gsLst>
            <a:lin ang="54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55, 80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875B48C-A442-425E-969D-EA1F9D8946B4}"/>
              </a:ext>
            </a:extLst>
          </p:cNvPr>
          <p:cNvSpPr/>
          <p:nvPr/>
        </p:nvSpPr>
        <p:spPr>
          <a:xfrm>
            <a:off x="8975654" y="2713074"/>
            <a:ext cx="659219" cy="40030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55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475EDF3-A9FA-463E-9D00-65F62CD0079D}"/>
              </a:ext>
            </a:extLst>
          </p:cNvPr>
          <p:cNvCxnSpPr>
            <a:cxnSpLocks/>
            <a:stCxn id="15" idx="2"/>
            <a:endCxn id="16" idx="6"/>
          </p:cNvCxnSpPr>
          <p:nvPr/>
        </p:nvCxnSpPr>
        <p:spPr>
          <a:xfrm flipH="1">
            <a:off x="9634873" y="2802136"/>
            <a:ext cx="529854" cy="11109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CF779D5E-AD18-4B9A-9D0D-09C84B9F0F1B}"/>
              </a:ext>
            </a:extLst>
          </p:cNvPr>
          <p:cNvSpPr/>
          <p:nvPr/>
        </p:nvSpPr>
        <p:spPr>
          <a:xfrm>
            <a:off x="10164727" y="2601984"/>
            <a:ext cx="659219" cy="40030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80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A2C1C26-C9D3-47A3-B026-7A8B6089B907}"/>
              </a:ext>
            </a:extLst>
          </p:cNvPr>
          <p:cNvSpPr txBox="1"/>
          <p:nvPr/>
        </p:nvSpPr>
        <p:spPr>
          <a:xfrm>
            <a:off x="9808536" y="1985843"/>
            <a:ext cx="1201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root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B98EC65-0479-49C4-B3E3-8901FE1B9C9E}"/>
              </a:ext>
            </a:extLst>
          </p:cNvPr>
          <p:cNvCxnSpPr/>
          <p:nvPr/>
        </p:nvCxnSpPr>
        <p:spPr>
          <a:xfrm>
            <a:off x="10256874" y="2234803"/>
            <a:ext cx="186070" cy="3208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69720629-E42C-4A4F-AB81-B25A1D614C76}"/>
              </a:ext>
            </a:extLst>
          </p:cNvPr>
          <p:cNvSpPr/>
          <p:nvPr/>
        </p:nvSpPr>
        <p:spPr>
          <a:xfrm>
            <a:off x="8569842" y="2309642"/>
            <a:ext cx="2783958" cy="943921"/>
          </a:xfrm>
          <a:prstGeom prst="ellipse">
            <a:avLst/>
          </a:prstGeom>
          <a:noFill/>
          <a:ln>
            <a:solidFill>
              <a:srgbClr val="FF4C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4CF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360976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Insertion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B75E26-6542-4ADD-8F63-AFB415A5B3C3}"/>
              </a:ext>
            </a:extLst>
          </p:cNvPr>
          <p:cNvSpPr txBox="1"/>
          <p:nvPr/>
        </p:nvSpPr>
        <p:spPr>
          <a:xfrm>
            <a:off x="1180214" y="1395089"/>
            <a:ext cx="19776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u="sng" dirty="0"/>
              <a:t>2-3 tree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48E492-BBCA-4324-B409-F30CFAA6AF3C}"/>
              </a:ext>
            </a:extLst>
          </p:cNvPr>
          <p:cNvSpPr txBox="1"/>
          <p:nvPr/>
        </p:nvSpPr>
        <p:spPr>
          <a:xfrm>
            <a:off x="8318204" y="1395089"/>
            <a:ext cx="24632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u="sng" dirty="0">
                <a:solidFill>
                  <a:srgbClr val="FF0000"/>
                </a:solidFill>
              </a:rPr>
              <a:t>Red-</a:t>
            </a:r>
            <a:r>
              <a:rPr lang="en-US" sz="2800" b="1" u="sng" dirty="0"/>
              <a:t>Black</a:t>
            </a:r>
            <a:r>
              <a:rPr lang="en-US" sz="2800" u="sng" dirty="0"/>
              <a:t> tree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DE98D50-F523-4FA7-8581-3CBFAD27DD88}"/>
              </a:ext>
            </a:extLst>
          </p:cNvPr>
          <p:cNvSpPr txBox="1"/>
          <p:nvPr/>
        </p:nvSpPr>
        <p:spPr>
          <a:xfrm>
            <a:off x="1456660" y="2041451"/>
            <a:ext cx="1201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root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DA96D7-15FF-47D6-B562-1D4A17D6CD80}"/>
              </a:ext>
            </a:extLst>
          </p:cNvPr>
          <p:cNvSpPr txBox="1"/>
          <p:nvPr/>
        </p:nvSpPr>
        <p:spPr>
          <a:xfrm>
            <a:off x="9808536" y="1985843"/>
            <a:ext cx="1201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root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9D421FC-2469-4FED-8632-E7BE02CF6BFA}"/>
              </a:ext>
            </a:extLst>
          </p:cNvPr>
          <p:cNvCxnSpPr>
            <a:stCxn id="3" idx="2"/>
          </p:cNvCxnSpPr>
          <p:nvPr/>
        </p:nvCxnSpPr>
        <p:spPr>
          <a:xfrm>
            <a:off x="2057400" y="2410783"/>
            <a:ext cx="186070" cy="3208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A1CF267A-FE65-4127-8B16-B878FAFB5E85}"/>
              </a:ext>
            </a:extLst>
          </p:cNvPr>
          <p:cNvSpPr/>
          <p:nvPr/>
        </p:nvSpPr>
        <p:spPr>
          <a:xfrm>
            <a:off x="1717158" y="2746256"/>
            <a:ext cx="1206796" cy="539206"/>
          </a:xfrm>
          <a:prstGeom prst="roundRect">
            <a:avLst/>
          </a:prstGeom>
          <a:gradFill flip="none" rotWithShape="1">
            <a:gsLst>
              <a:gs pos="0">
                <a:schemeClr val="accent4">
                  <a:tint val="66000"/>
                  <a:satMod val="160000"/>
                </a:schemeClr>
              </a:gs>
              <a:gs pos="50000">
                <a:schemeClr val="accent4">
                  <a:tint val="44500"/>
                  <a:satMod val="160000"/>
                </a:schemeClr>
              </a:gs>
              <a:gs pos="100000">
                <a:schemeClr val="accent4">
                  <a:tint val="23500"/>
                  <a:satMod val="160000"/>
                </a:schemeClr>
              </a:gs>
            </a:gsLst>
            <a:lin ang="189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55, 80, </a:t>
            </a:r>
            <a:r>
              <a:rPr lang="en-US" b="1" dirty="0">
                <a:solidFill>
                  <a:srgbClr val="C00000"/>
                </a:solidFill>
              </a:rPr>
              <a:t>90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875B48C-A442-425E-969D-EA1F9D8946B4}"/>
              </a:ext>
            </a:extLst>
          </p:cNvPr>
          <p:cNvSpPr/>
          <p:nvPr/>
        </p:nvSpPr>
        <p:spPr>
          <a:xfrm>
            <a:off x="8975654" y="2713074"/>
            <a:ext cx="659219" cy="40030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55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3BFA381-4E20-4D60-805B-DCF56503FE1F}"/>
              </a:ext>
            </a:extLst>
          </p:cNvPr>
          <p:cNvCxnSpPr/>
          <p:nvPr/>
        </p:nvCxnSpPr>
        <p:spPr>
          <a:xfrm>
            <a:off x="10256874" y="2234803"/>
            <a:ext cx="186070" cy="3208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475EDF3-A9FA-463E-9D00-65F62CD0079D}"/>
              </a:ext>
            </a:extLst>
          </p:cNvPr>
          <p:cNvCxnSpPr>
            <a:cxnSpLocks/>
            <a:stCxn id="15" idx="2"/>
            <a:endCxn id="16" idx="6"/>
          </p:cNvCxnSpPr>
          <p:nvPr/>
        </p:nvCxnSpPr>
        <p:spPr>
          <a:xfrm flipH="1">
            <a:off x="9634873" y="2802136"/>
            <a:ext cx="529854" cy="11109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CF779D5E-AD18-4B9A-9D0D-09C84B9F0F1B}"/>
              </a:ext>
            </a:extLst>
          </p:cNvPr>
          <p:cNvSpPr/>
          <p:nvPr/>
        </p:nvSpPr>
        <p:spPr>
          <a:xfrm>
            <a:off x="10164727" y="2601984"/>
            <a:ext cx="659219" cy="40030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80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CC1D7EDA-4AB3-4B89-BADE-24194B7BB7BE}"/>
              </a:ext>
            </a:extLst>
          </p:cNvPr>
          <p:cNvSpPr/>
          <p:nvPr/>
        </p:nvSpPr>
        <p:spPr>
          <a:xfrm>
            <a:off x="8635408" y="2472935"/>
            <a:ext cx="2626242" cy="743465"/>
          </a:xfrm>
          <a:prstGeom prst="ellipse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73192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Insertion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B75E26-6542-4ADD-8F63-AFB415A5B3C3}"/>
              </a:ext>
            </a:extLst>
          </p:cNvPr>
          <p:cNvSpPr txBox="1"/>
          <p:nvPr/>
        </p:nvSpPr>
        <p:spPr>
          <a:xfrm>
            <a:off x="1180214" y="1395089"/>
            <a:ext cx="19776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u="sng" dirty="0"/>
              <a:t>2-3 tree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48E492-BBCA-4324-B409-F30CFAA6AF3C}"/>
              </a:ext>
            </a:extLst>
          </p:cNvPr>
          <p:cNvSpPr txBox="1"/>
          <p:nvPr/>
        </p:nvSpPr>
        <p:spPr>
          <a:xfrm>
            <a:off x="8318204" y="1395089"/>
            <a:ext cx="24632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u="sng" dirty="0">
                <a:solidFill>
                  <a:srgbClr val="FF0000"/>
                </a:solidFill>
              </a:rPr>
              <a:t>Red-</a:t>
            </a:r>
            <a:r>
              <a:rPr lang="en-US" sz="2800" b="1" u="sng" dirty="0"/>
              <a:t>Black</a:t>
            </a:r>
            <a:r>
              <a:rPr lang="en-US" sz="2800" u="sng" dirty="0"/>
              <a:t> tree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DE98D50-F523-4FA7-8581-3CBFAD27DD88}"/>
              </a:ext>
            </a:extLst>
          </p:cNvPr>
          <p:cNvSpPr txBox="1"/>
          <p:nvPr/>
        </p:nvSpPr>
        <p:spPr>
          <a:xfrm>
            <a:off x="1456660" y="2041451"/>
            <a:ext cx="1201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root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DA96D7-15FF-47D6-B562-1D4A17D6CD80}"/>
              </a:ext>
            </a:extLst>
          </p:cNvPr>
          <p:cNvSpPr txBox="1"/>
          <p:nvPr/>
        </p:nvSpPr>
        <p:spPr>
          <a:xfrm>
            <a:off x="9893596" y="1953382"/>
            <a:ext cx="1201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root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9D421FC-2469-4FED-8632-E7BE02CF6BFA}"/>
              </a:ext>
            </a:extLst>
          </p:cNvPr>
          <p:cNvCxnSpPr>
            <a:stCxn id="3" idx="2"/>
          </p:cNvCxnSpPr>
          <p:nvPr/>
        </p:nvCxnSpPr>
        <p:spPr>
          <a:xfrm>
            <a:off x="2057400" y="2410783"/>
            <a:ext cx="186070" cy="3208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A1CF267A-FE65-4127-8B16-B878FAFB5E85}"/>
              </a:ext>
            </a:extLst>
          </p:cNvPr>
          <p:cNvSpPr/>
          <p:nvPr/>
        </p:nvSpPr>
        <p:spPr>
          <a:xfrm>
            <a:off x="1717158" y="2746256"/>
            <a:ext cx="1206796" cy="539206"/>
          </a:xfrm>
          <a:prstGeom prst="roundRect">
            <a:avLst/>
          </a:prstGeom>
          <a:gradFill flip="none" rotWithShape="1">
            <a:gsLst>
              <a:gs pos="0">
                <a:schemeClr val="accent4">
                  <a:tint val="66000"/>
                  <a:satMod val="160000"/>
                </a:schemeClr>
              </a:gs>
              <a:gs pos="50000">
                <a:schemeClr val="accent4">
                  <a:tint val="44500"/>
                  <a:satMod val="160000"/>
                </a:schemeClr>
              </a:gs>
              <a:gs pos="100000">
                <a:schemeClr val="accent4">
                  <a:tint val="23500"/>
                  <a:satMod val="160000"/>
                </a:schemeClr>
              </a:gs>
            </a:gsLst>
            <a:lin ang="189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55, 80, </a:t>
            </a:r>
            <a:r>
              <a:rPr lang="en-US" b="1" dirty="0">
                <a:solidFill>
                  <a:srgbClr val="C00000"/>
                </a:solidFill>
              </a:rPr>
              <a:t>90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875B48C-A442-425E-969D-EA1F9D8946B4}"/>
              </a:ext>
            </a:extLst>
          </p:cNvPr>
          <p:cNvSpPr/>
          <p:nvPr/>
        </p:nvSpPr>
        <p:spPr>
          <a:xfrm>
            <a:off x="8975654" y="2713074"/>
            <a:ext cx="659219" cy="40030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55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3BFA381-4E20-4D60-805B-DCF56503FE1F}"/>
              </a:ext>
            </a:extLst>
          </p:cNvPr>
          <p:cNvCxnSpPr/>
          <p:nvPr/>
        </p:nvCxnSpPr>
        <p:spPr>
          <a:xfrm>
            <a:off x="10256874" y="2234803"/>
            <a:ext cx="186070" cy="3208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475EDF3-A9FA-463E-9D00-65F62CD0079D}"/>
              </a:ext>
            </a:extLst>
          </p:cNvPr>
          <p:cNvCxnSpPr>
            <a:cxnSpLocks/>
            <a:stCxn id="15" idx="2"/>
            <a:endCxn id="16" idx="6"/>
          </p:cNvCxnSpPr>
          <p:nvPr/>
        </p:nvCxnSpPr>
        <p:spPr>
          <a:xfrm flipH="1">
            <a:off x="9634873" y="2802136"/>
            <a:ext cx="529854" cy="11109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CF779D5E-AD18-4B9A-9D0D-09C84B9F0F1B}"/>
              </a:ext>
            </a:extLst>
          </p:cNvPr>
          <p:cNvSpPr/>
          <p:nvPr/>
        </p:nvSpPr>
        <p:spPr>
          <a:xfrm>
            <a:off x="10164727" y="2601984"/>
            <a:ext cx="659219" cy="40030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80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3DA96D4-3072-45BB-B418-78092579E5D4}"/>
              </a:ext>
            </a:extLst>
          </p:cNvPr>
          <p:cNvCxnSpPr>
            <a:cxnSpLocks/>
            <a:stCxn id="15" idx="5"/>
          </p:cNvCxnSpPr>
          <p:nvPr/>
        </p:nvCxnSpPr>
        <p:spPr>
          <a:xfrm>
            <a:off x="10727406" y="2943665"/>
            <a:ext cx="282610" cy="43602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60CF93A4-D37B-424F-8D5B-4D76E7C737F2}"/>
              </a:ext>
            </a:extLst>
          </p:cNvPr>
          <p:cNvSpPr/>
          <p:nvPr/>
        </p:nvSpPr>
        <p:spPr>
          <a:xfrm>
            <a:off x="10826645" y="3379693"/>
            <a:ext cx="659219" cy="40030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90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47FBEE9-285C-4FF9-93D2-981542AEDA9B}"/>
              </a:ext>
            </a:extLst>
          </p:cNvPr>
          <p:cNvSpPr/>
          <p:nvPr/>
        </p:nvSpPr>
        <p:spPr>
          <a:xfrm rot="1333664">
            <a:off x="8518834" y="2466858"/>
            <a:ext cx="3476081" cy="1293037"/>
          </a:xfrm>
          <a:prstGeom prst="ellipse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37CFB9-6992-45A6-8669-E392E6955F38}"/>
              </a:ext>
            </a:extLst>
          </p:cNvPr>
          <p:cNvSpPr txBox="1"/>
          <p:nvPr/>
        </p:nvSpPr>
        <p:spPr>
          <a:xfrm>
            <a:off x="8208335" y="3944679"/>
            <a:ext cx="3615070" cy="646331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We always connect fresh nodes to their parents with a </a:t>
            </a:r>
            <a:r>
              <a:rPr lang="en-US" dirty="0">
                <a:solidFill>
                  <a:srgbClr val="FF0000"/>
                </a:solidFill>
              </a:rPr>
              <a:t>red</a:t>
            </a:r>
            <a:r>
              <a:rPr lang="en-US" dirty="0"/>
              <a:t> link!</a:t>
            </a:r>
          </a:p>
        </p:txBody>
      </p:sp>
      <p:cxnSp>
        <p:nvCxnSpPr>
          <p:cNvPr id="22" name="Connector: Curved 21">
            <a:extLst>
              <a:ext uri="{FF2B5EF4-FFF2-40B4-BE49-F238E27FC236}">
                <a16:creationId xmlns:a16="http://schemas.microsoft.com/office/drawing/2014/main" id="{B7136ACE-E846-4914-8C6C-4AFD9748B24F}"/>
              </a:ext>
            </a:extLst>
          </p:cNvPr>
          <p:cNvCxnSpPr>
            <a:cxnSpLocks/>
          </p:cNvCxnSpPr>
          <p:nvPr/>
        </p:nvCxnSpPr>
        <p:spPr>
          <a:xfrm rot="5400000">
            <a:off x="10103497" y="3266762"/>
            <a:ext cx="831299" cy="524535"/>
          </a:xfrm>
          <a:prstGeom prst="curvedConnector3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915971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Insertion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B75E26-6542-4ADD-8F63-AFB415A5B3C3}"/>
              </a:ext>
            </a:extLst>
          </p:cNvPr>
          <p:cNvSpPr txBox="1"/>
          <p:nvPr/>
        </p:nvSpPr>
        <p:spPr>
          <a:xfrm>
            <a:off x="1180214" y="1395089"/>
            <a:ext cx="19776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u="sng" dirty="0"/>
              <a:t>2-3 tree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48E492-BBCA-4324-B409-F30CFAA6AF3C}"/>
              </a:ext>
            </a:extLst>
          </p:cNvPr>
          <p:cNvSpPr txBox="1"/>
          <p:nvPr/>
        </p:nvSpPr>
        <p:spPr>
          <a:xfrm>
            <a:off x="8318204" y="1395089"/>
            <a:ext cx="24632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u="sng" dirty="0">
                <a:solidFill>
                  <a:srgbClr val="FF0000"/>
                </a:solidFill>
              </a:rPr>
              <a:t>Red-</a:t>
            </a:r>
            <a:r>
              <a:rPr lang="en-US" sz="2800" b="1" u="sng" dirty="0"/>
              <a:t>Black</a:t>
            </a:r>
            <a:r>
              <a:rPr lang="en-US" sz="2800" u="sng" dirty="0"/>
              <a:t> tree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DE98D50-F523-4FA7-8581-3CBFAD27DD88}"/>
              </a:ext>
            </a:extLst>
          </p:cNvPr>
          <p:cNvSpPr txBox="1"/>
          <p:nvPr/>
        </p:nvSpPr>
        <p:spPr>
          <a:xfrm>
            <a:off x="1456660" y="2041451"/>
            <a:ext cx="1201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root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DA96D7-15FF-47D6-B562-1D4A17D6CD80}"/>
              </a:ext>
            </a:extLst>
          </p:cNvPr>
          <p:cNvSpPr txBox="1"/>
          <p:nvPr/>
        </p:nvSpPr>
        <p:spPr>
          <a:xfrm>
            <a:off x="9808536" y="1985843"/>
            <a:ext cx="1201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root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9D421FC-2469-4FED-8632-E7BE02CF6BFA}"/>
              </a:ext>
            </a:extLst>
          </p:cNvPr>
          <p:cNvCxnSpPr>
            <a:stCxn id="3" idx="2"/>
          </p:cNvCxnSpPr>
          <p:nvPr/>
        </p:nvCxnSpPr>
        <p:spPr>
          <a:xfrm>
            <a:off x="2057400" y="2410783"/>
            <a:ext cx="186070" cy="3208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A1CF267A-FE65-4127-8B16-B878FAFB5E85}"/>
              </a:ext>
            </a:extLst>
          </p:cNvPr>
          <p:cNvSpPr/>
          <p:nvPr/>
        </p:nvSpPr>
        <p:spPr>
          <a:xfrm>
            <a:off x="1196159" y="3594729"/>
            <a:ext cx="618463" cy="53920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55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875B48C-A442-425E-969D-EA1F9D8946B4}"/>
              </a:ext>
            </a:extLst>
          </p:cNvPr>
          <p:cNvSpPr/>
          <p:nvPr/>
        </p:nvSpPr>
        <p:spPr>
          <a:xfrm>
            <a:off x="8975654" y="2713074"/>
            <a:ext cx="659219" cy="40030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55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3BFA381-4E20-4D60-805B-DCF56503FE1F}"/>
              </a:ext>
            </a:extLst>
          </p:cNvPr>
          <p:cNvCxnSpPr/>
          <p:nvPr/>
        </p:nvCxnSpPr>
        <p:spPr>
          <a:xfrm>
            <a:off x="10256874" y="2234803"/>
            <a:ext cx="186070" cy="32082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475EDF3-A9FA-463E-9D00-65F62CD0079D}"/>
              </a:ext>
            </a:extLst>
          </p:cNvPr>
          <p:cNvCxnSpPr>
            <a:cxnSpLocks/>
            <a:stCxn id="15" idx="2"/>
            <a:endCxn id="16" idx="6"/>
          </p:cNvCxnSpPr>
          <p:nvPr/>
        </p:nvCxnSpPr>
        <p:spPr>
          <a:xfrm flipH="1">
            <a:off x="9634873" y="2802136"/>
            <a:ext cx="529854" cy="1110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CF779D5E-AD18-4B9A-9D0D-09C84B9F0F1B}"/>
              </a:ext>
            </a:extLst>
          </p:cNvPr>
          <p:cNvSpPr/>
          <p:nvPr/>
        </p:nvSpPr>
        <p:spPr>
          <a:xfrm>
            <a:off x="10164727" y="2601984"/>
            <a:ext cx="659219" cy="40030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80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3DA96D4-3072-45BB-B418-78092579E5D4}"/>
              </a:ext>
            </a:extLst>
          </p:cNvPr>
          <p:cNvCxnSpPr>
            <a:cxnSpLocks/>
            <a:stCxn id="15" idx="5"/>
          </p:cNvCxnSpPr>
          <p:nvPr/>
        </p:nvCxnSpPr>
        <p:spPr>
          <a:xfrm>
            <a:off x="10727406" y="2943665"/>
            <a:ext cx="282610" cy="4360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60CF93A4-D37B-424F-8D5B-4D76E7C737F2}"/>
              </a:ext>
            </a:extLst>
          </p:cNvPr>
          <p:cNvSpPr/>
          <p:nvPr/>
        </p:nvSpPr>
        <p:spPr>
          <a:xfrm>
            <a:off x="10826645" y="3379693"/>
            <a:ext cx="659219" cy="40030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90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C8F68DF1-C11C-4DDE-8120-FB94CBBC885D}"/>
              </a:ext>
            </a:extLst>
          </p:cNvPr>
          <p:cNvSpPr/>
          <p:nvPr/>
        </p:nvSpPr>
        <p:spPr>
          <a:xfrm>
            <a:off x="2523228" y="3579845"/>
            <a:ext cx="490870" cy="53920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90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B2A8EC25-FA87-4A96-9E50-E1C606467817}"/>
              </a:ext>
            </a:extLst>
          </p:cNvPr>
          <p:cNvSpPr/>
          <p:nvPr/>
        </p:nvSpPr>
        <p:spPr>
          <a:xfrm>
            <a:off x="1963711" y="2759567"/>
            <a:ext cx="559517" cy="539206"/>
          </a:xfrm>
          <a:prstGeom prst="roundRect">
            <a:avLst/>
          </a:prstGeom>
          <a:gradFill flip="none" rotWithShape="1">
            <a:gsLst>
              <a:gs pos="0">
                <a:srgbClr val="C00000">
                  <a:tint val="66000"/>
                  <a:satMod val="160000"/>
                </a:srgbClr>
              </a:gs>
              <a:gs pos="50000">
                <a:srgbClr val="C00000">
                  <a:tint val="44500"/>
                  <a:satMod val="160000"/>
                </a:srgbClr>
              </a:gs>
              <a:gs pos="100000">
                <a:srgbClr val="C00000">
                  <a:tint val="23500"/>
                  <a:satMod val="160000"/>
                </a:srgbClr>
              </a:gs>
            </a:gsLst>
            <a:lin ang="54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80</a:t>
            </a:r>
            <a:endParaRPr lang="en-US" b="1" dirty="0">
              <a:solidFill>
                <a:srgbClr val="C00000"/>
              </a:solidFill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C6036AE-46D9-491D-8A78-4713EB47BDA9}"/>
              </a:ext>
            </a:extLst>
          </p:cNvPr>
          <p:cNvCxnSpPr/>
          <p:nvPr/>
        </p:nvCxnSpPr>
        <p:spPr>
          <a:xfrm>
            <a:off x="2472070" y="3273901"/>
            <a:ext cx="186070" cy="3208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35F786E-EB09-4F6A-88A9-12507070A1D2}"/>
              </a:ext>
            </a:extLst>
          </p:cNvPr>
          <p:cNvCxnSpPr>
            <a:cxnSpLocks/>
          </p:cNvCxnSpPr>
          <p:nvPr/>
        </p:nvCxnSpPr>
        <p:spPr>
          <a:xfrm flipH="1">
            <a:off x="1711842" y="3298773"/>
            <a:ext cx="284380" cy="2959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9F8C6E81-865F-428A-B05D-3031F278032E}"/>
              </a:ext>
            </a:extLst>
          </p:cNvPr>
          <p:cNvSpPr txBox="1"/>
          <p:nvPr/>
        </p:nvSpPr>
        <p:spPr>
          <a:xfrm>
            <a:off x="8208335" y="3944679"/>
            <a:ext cx="3615070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flipcolors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()</a:t>
            </a:r>
            <a:r>
              <a:rPr lang="en-US" dirty="0"/>
              <a:t> is used to exchange the link colors to represent the new 2-nodes…</a:t>
            </a:r>
          </a:p>
        </p:txBody>
      </p:sp>
    </p:spTree>
    <p:extLst>
      <p:ext uri="{BB962C8B-B14F-4D97-AF65-F5344CB8AC3E}">
        <p14:creationId xmlns:p14="http://schemas.microsoft.com/office/powerpoint/2010/main" val="66592781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Insertion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B75E26-6542-4ADD-8F63-AFB415A5B3C3}"/>
              </a:ext>
            </a:extLst>
          </p:cNvPr>
          <p:cNvSpPr txBox="1"/>
          <p:nvPr/>
        </p:nvSpPr>
        <p:spPr>
          <a:xfrm>
            <a:off x="1180214" y="1395089"/>
            <a:ext cx="19776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u="sng" dirty="0"/>
              <a:t>2-3 tree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48E492-BBCA-4324-B409-F30CFAA6AF3C}"/>
              </a:ext>
            </a:extLst>
          </p:cNvPr>
          <p:cNvSpPr txBox="1"/>
          <p:nvPr/>
        </p:nvSpPr>
        <p:spPr>
          <a:xfrm>
            <a:off x="8318204" y="1395089"/>
            <a:ext cx="24632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u="sng" dirty="0">
                <a:solidFill>
                  <a:srgbClr val="FF0000"/>
                </a:solidFill>
              </a:rPr>
              <a:t>Red-</a:t>
            </a:r>
            <a:r>
              <a:rPr lang="en-US" sz="2800" b="1" u="sng" dirty="0"/>
              <a:t>Black</a:t>
            </a:r>
            <a:r>
              <a:rPr lang="en-US" sz="2800" u="sng" dirty="0"/>
              <a:t> tree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DE98D50-F523-4FA7-8581-3CBFAD27DD88}"/>
              </a:ext>
            </a:extLst>
          </p:cNvPr>
          <p:cNvSpPr txBox="1"/>
          <p:nvPr/>
        </p:nvSpPr>
        <p:spPr>
          <a:xfrm>
            <a:off x="1456660" y="2041451"/>
            <a:ext cx="1201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root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DA96D7-15FF-47D6-B562-1D4A17D6CD80}"/>
              </a:ext>
            </a:extLst>
          </p:cNvPr>
          <p:cNvSpPr txBox="1"/>
          <p:nvPr/>
        </p:nvSpPr>
        <p:spPr>
          <a:xfrm>
            <a:off x="9808536" y="1985843"/>
            <a:ext cx="1201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root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9D421FC-2469-4FED-8632-E7BE02CF6BFA}"/>
              </a:ext>
            </a:extLst>
          </p:cNvPr>
          <p:cNvCxnSpPr>
            <a:stCxn id="3" idx="2"/>
          </p:cNvCxnSpPr>
          <p:nvPr/>
        </p:nvCxnSpPr>
        <p:spPr>
          <a:xfrm>
            <a:off x="2057400" y="2410783"/>
            <a:ext cx="186070" cy="3208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A1CF267A-FE65-4127-8B16-B878FAFB5E85}"/>
              </a:ext>
            </a:extLst>
          </p:cNvPr>
          <p:cNvSpPr/>
          <p:nvPr/>
        </p:nvSpPr>
        <p:spPr>
          <a:xfrm>
            <a:off x="1196159" y="3594729"/>
            <a:ext cx="618463" cy="53920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55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875B48C-A442-425E-969D-EA1F9D8946B4}"/>
              </a:ext>
            </a:extLst>
          </p:cNvPr>
          <p:cNvSpPr/>
          <p:nvPr/>
        </p:nvSpPr>
        <p:spPr>
          <a:xfrm>
            <a:off x="8975654" y="2713074"/>
            <a:ext cx="659219" cy="40030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55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3BFA381-4E20-4D60-805B-DCF56503FE1F}"/>
              </a:ext>
            </a:extLst>
          </p:cNvPr>
          <p:cNvCxnSpPr/>
          <p:nvPr/>
        </p:nvCxnSpPr>
        <p:spPr>
          <a:xfrm>
            <a:off x="10256874" y="2234803"/>
            <a:ext cx="186070" cy="32082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475EDF3-A9FA-463E-9D00-65F62CD0079D}"/>
              </a:ext>
            </a:extLst>
          </p:cNvPr>
          <p:cNvCxnSpPr>
            <a:cxnSpLocks/>
            <a:stCxn id="15" idx="2"/>
            <a:endCxn id="16" idx="6"/>
          </p:cNvCxnSpPr>
          <p:nvPr/>
        </p:nvCxnSpPr>
        <p:spPr>
          <a:xfrm flipH="1">
            <a:off x="9634873" y="2802136"/>
            <a:ext cx="529854" cy="1110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CF779D5E-AD18-4B9A-9D0D-09C84B9F0F1B}"/>
              </a:ext>
            </a:extLst>
          </p:cNvPr>
          <p:cNvSpPr/>
          <p:nvPr/>
        </p:nvSpPr>
        <p:spPr>
          <a:xfrm>
            <a:off x="10164727" y="2601984"/>
            <a:ext cx="659219" cy="40030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80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3DA96D4-3072-45BB-B418-78092579E5D4}"/>
              </a:ext>
            </a:extLst>
          </p:cNvPr>
          <p:cNvCxnSpPr>
            <a:cxnSpLocks/>
            <a:stCxn id="15" idx="5"/>
          </p:cNvCxnSpPr>
          <p:nvPr/>
        </p:nvCxnSpPr>
        <p:spPr>
          <a:xfrm>
            <a:off x="10727406" y="2943665"/>
            <a:ext cx="282610" cy="4360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60CF93A4-D37B-424F-8D5B-4D76E7C737F2}"/>
              </a:ext>
            </a:extLst>
          </p:cNvPr>
          <p:cNvSpPr/>
          <p:nvPr/>
        </p:nvSpPr>
        <p:spPr>
          <a:xfrm>
            <a:off x="10826645" y="3379693"/>
            <a:ext cx="659219" cy="40030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90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C8F68DF1-C11C-4DDE-8120-FB94CBBC885D}"/>
              </a:ext>
            </a:extLst>
          </p:cNvPr>
          <p:cNvSpPr/>
          <p:nvPr/>
        </p:nvSpPr>
        <p:spPr>
          <a:xfrm>
            <a:off x="2523228" y="3579845"/>
            <a:ext cx="490870" cy="53920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90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B2A8EC25-FA87-4A96-9E50-E1C606467817}"/>
              </a:ext>
            </a:extLst>
          </p:cNvPr>
          <p:cNvSpPr/>
          <p:nvPr/>
        </p:nvSpPr>
        <p:spPr>
          <a:xfrm>
            <a:off x="1963711" y="2759567"/>
            <a:ext cx="559517" cy="539206"/>
          </a:xfrm>
          <a:prstGeom prst="roundRect">
            <a:avLst/>
          </a:prstGeom>
          <a:gradFill flip="none" rotWithShape="1">
            <a:gsLst>
              <a:gs pos="0">
                <a:srgbClr val="C00000">
                  <a:tint val="66000"/>
                  <a:satMod val="160000"/>
                </a:srgbClr>
              </a:gs>
              <a:gs pos="50000">
                <a:srgbClr val="C00000">
                  <a:tint val="44500"/>
                  <a:satMod val="160000"/>
                </a:srgbClr>
              </a:gs>
              <a:gs pos="100000">
                <a:srgbClr val="C00000">
                  <a:tint val="23500"/>
                  <a:satMod val="160000"/>
                </a:srgbClr>
              </a:gs>
            </a:gsLst>
            <a:lin ang="54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80</a:t>
            </a:r>
            <a:endParaRPr lang="en-US" b="1" dirty="0">
              <a:solidFill>
                <a:srgbClr val="C00000"/>
              </a:solidFill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C6036AE-46D9-491D-8A78-4713EB47BDA9}"/>
              </a:ext>
            </a:extLst>
          </p:cNvPr>
          <p:cNvCxnSpPr/>
          <p:nvPr/>
        </p:nvCxnSpPr>
        <p:spPr>
          <a:xfrm>
            <a:off x="2472070" y="3273901"/>
            <a:ext cx="186070" cy="3208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35F786E-EB09-4F6A-88A9-12507070A1D2}"/>
              </a:ext>
            </a:extLst>
          </p:cNvPr>
          <p:cNvCxnSpPr>
            <a:cxnSpLocks/>
          </p:cNvCxnSpPr>
          <p:nvPr/>
        </p:nvCxnSpPr>
        <p:spPr>
          <a:xfrm flipH="1">
            <a:off x="1711842" y="3298773"/>
            <a:ext cx="284380" cy="2959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9F8C6E81-865F-428A-B05D-3031F278032E}"/>
              </a:ext>
            </a:extLst>
          </p:cNvPr>
          <p:cNvSpPr txBox="1"/>
          <p:nvPr/>
        </p:nvSpPr>
        <p:spPr>
          <a:xfrm>
            <a:off x="8208335" y="3944679"/>
            <a:ext cx="3615070" cy="23083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flipcolors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()</a:t>
            </a:r>
            <a:r>
              <a:rPr lang="en-US" dirty="0"/>
              <a:t> is used to exchange the link colors to represent the new 2-nodes…</a:t>
            </a:r>
            <a:br>
              <a:rPr lang="en-US" dirty="0"/>
            </a:br>
            <a:br>
              <a:rPr lang="en-US" dirty="0"/>
            </a:br>
            <a:r>
              <a:rPr lang="en-US" dirty="0"/>
              <a:t>But the root node of an RBBST can never really be </a:t>
            </a:r>
            <a:r>
              <a:rPr lang="en-US" b="1" dirty="0">
                <a:solidFill>
                  <a:srgbClr val="FF0000"/>
                </a:solidFill>
              </a:rPr>
              <a:t>red</a:t>
            </a:r>
            <a:r>
              <a:rPr lang="en-US" dirty="0"/>
              <a:t>, so we explicitly make it </a:t>
            </a:r>
            <a:r>
              <a:rPr lang="en-US" b="1" dirty="0"/>
              <a:t>black </a:t>
            </a:r>
            <a:r>
              <a:rPr lang="en-US" dirty="0"/>
              <a:t>at that level of the recursion.</a:t>
            </a:r>
          </a:p>
        </p:txBody>
      </p:sp>
    </p:spTree>
    <p:extLst>
      <p:ext uri="{BB962C8B-B14F-4D97-AF65-F5344CB8AC3E}">
        <p14:creationId xmlns:p14="http://schemas.microsoft.com/office/powerpoint/2010/main" val="171150218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Insertion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B75E26-6542-4ADD-8F63-AFB415A5B3C3}"/>
              </a:ext>
            </a:extLst>
          </p:cNvPr>
          <p:cNvSpPr txBox="1"/>
          <p:nvPr/>
        </p:nvSpPr>
        <p:spPr>
          <a:xfrm>
            <a:off x="1180214" y="1395089"/>
            <a:ext cx="19776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u="sng" dirty="0"/>
              <a:t>2-3 tree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48E492-BBCA-4324-B409-F30CFAA6AF3C}"/>
              </a:ext>
            </a:extLst>
          </p:cNvPr>
          <p:cNvSpPr txBox="1"/>
          <p:nvPr/>
        </p:nvSpPr>
        <p:spPr>
          <a:xfrm>
            <a:off x="8318204" y="1395089"/>
            <a:ext cx="24632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u="sng" dirty="0">
                <a:solidFill>
                  <a:srgbClr val="FF0000"/>
                </a:solidFill>
              </a:rPr>
              <a:t>Red-</a:t>
            </a:r>
            <a:r>
              <a:rPr lang="en-US" sz="2800" b="1" u="sng" dirty="0"/>
              <a:t>Black</a:t>
            </a:r>
            <a:r>
              <a:rPr lang="en-US" sz="2800" u="sng" dirty="0"/>
              <a:t> tree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DE98D50-F523-4FA7-8581-3CBFAD27DD88}"/>
              </a:ext>
            </a:extLst>
          </p:cNvPr>
          <p:cNvSpPr txBox="1"/>
          <p:nvPr/>
        </p:nvSpPr>
        <p:spPr>
          <a:xfrm>
            <a:off x="1456660" y="2041451"/>
            <a:ext cx="1201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root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DA96D7-15FF-47D6-B562-1D4A17D6CD80}"/>
              </a:ext>
            </a:extLst>
          </p:cNvPr>
          <p:cNvSpPr txBox="1"/>
          <p:nvPr/>
        </p:nvSpPr>
        <p:spPr>
          <a:xfrm>
            <a:off x="9808536" y="1985843"/>
            <a:ext cx="1201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root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9D421FC-2469-4FED-8632-E7BE02CF6BFA}"/>
              </a:ext>
            </a:extLst>
          </p:cNvPr>
          <p:cNvCxnSpPr>
            <a:stCxn id="3" idx="2"/>
          </p:cNvCxnSpPr>
          <p:nvPr/>
        </p:nvCxnSpPr>
        <p:spPr>
          <a:xfrm>
            <a:off x="2057400" y="2410783"/>
            <a:ext cx="186070" cy="3208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A1CF267A-FE65-4127-8B16-B878FAFB5E85}"/>
              </a:ext>
            </a:extLst>
          </p:cNvPr>
          <p:cNvSpPr/>
          <p:nvPr/>
        </p:nvSpPr>
        <p:spPr>
          <a:xfrm>
            <a:off x="1196159" y="3594729"/>
            <a:ext cx="618463" cy="53920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55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875B48C-A442-425E-969D-EA1F9D8946B4}"/>
              </a:ext>
            </a:extLst>
          </p:cNvPr>
          <p:cNvSpPr/>
          <p:nvPr/>
        </p:nvSpPr>
        <p:spPr>
          <a:xfrm>
            <a:off x="8975654" y="2713074"/>
            <a:ext cx="659219" cy="40030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55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3BFA381-4E20-4D60-805B-DCF56503FE1F}"/>
              </a:ext>
            </a:extLst>
          </p:cNvPr>
          <p:cNvCxnSpPr/>
          <p:nvPr/>
        </p:nvCxnSpPr>
        <p:spPr>
          <a:xfrm>
            <a:off x="10256874" y="2234803"/>
            <a:ext cx="186070" cy="32082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475EDF3-A9FA-463E-9D00-65F62CD0079D}"/>
              </a:ext>
            </a:extLst>
          </p:cNvPr>
          <p:cNvCxnSpPr>
            <a:cxnSpLocks/>
            <a:stCxn id="15" idx="2"/>
            <a:endCxn id="16" idx="6"/>
          </p:cNvCxnSpPr>
          <p:nvPr/>
        </p:nvCxnSpPr>
        <p:spPr>
          <a:xfrm flipH="1">
            <a:off x="9634873" y="2802136"/>
            <a:ext cx="529854" cy="1110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CF779D5E-AD18-4B9A-9D0D-09C84B9F0F1B}"/>
              </a:ext>
            </a:extLst>
          </p:cNvPr>
          <p:cNvSpPr/>
          <p:nvPr/>
        </p:nvSpPr>
        <p:spPr>
          <a:xfrm>
            <a:off x="10164727" y="2601984"/>
            <a:ext cx="659219" cy="40030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80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3DA96D4-3072-45BB-B418-78092579E5D4}"/>
              </a:ext>
            </a:extLst>
          </p:cNvPr>
          <p:cNvCxnSpPr>
            <a:cxnSpLocks/>
            <a:stCxn id="15" idx="5"/>
          </p:cNvCxnSpPr>
          <p:nvPr/>
        </p:nvCxnSpPr>
        <p:spPr>
          <a:xfrm>
            <a:off x="10727406" y="2943665"/>
            <a:ext cx="282610" cy="4360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60CF93A4-D37B-424F-8D5B-4D76E7C737F2}"/>
              </a:ext>
            </a:extLst>
          </p:cNvPr>
          <p:cNvSpPr/>
          <p:nvPr/>
        </p:nvSpPr>
        <p:spPr>
          <a:xfrm>
            <a:off x="10826645" y="3379693"/>
            <a:ext cx="659219" cy="40030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90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C8F68DF1-C11C-4DDE-8120-FB94CBBC885D}"/>
              </a:ext>
            </a:extLst>
          </p:cNvPr>
          <p:cNvSpPr/>
          <p:nvPr/>
        </p:nvSpPr>
        <p:spPr>
          <a:xfrm>
            <a:off x="2523228" y="3579845"/>
            <a:ext cx="490870" cy="53920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90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B2A8EC25-FA87-4A96-9E50-E1C606467817}"/>
              </a:ext>
            </a:extLst>
          </p:cNvPr>
          <p:cNvSpPr/>
          <p:nvPr/>
        </p:nvSpPr>
        <p:spPr>
          <a:xfrm>
            <a:off x="1963711" y="2759567"/>
            <a:ext cx="559517" cy="53920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80</a:t>
            </a:r>
            <a:endParaRPr lang="en-US" b="1" dirty="0">
              <a:solidFill>
                <a:srgbClr val="C00000"/>
              </a:solidFill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C6036AE-46D9-491D-8A78-4713EB47BDA9}"/>
              </a:ext>
            </a:extLst>
          </p:cNvPr>
          <p:cNvCxnSpPr/>
          <p:nvPr/>
        </p:nvCxnSpPr>
        <p:spPr>
          <a:xfrm>
            <a:off x="2472070" y="3273901"/>
            <a:ext cx="186070" cy="3208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35F786E-EB09-4F6A-88A9-12507070A1D2}"/>
              </a:ext>
            </a:extLst>
          </p:cNvPr>
          <p:cNvCxnSpPr>
            <a:cxnSpLocks/>
          </p:cNvCxnSpPr>
          <p:nvPr/>
        </p:nvCxnSpPr>
        <p:spPr>
          <a:xfrm flipH="1">
            <a:off x="1711842" y="3298773"/>
            <a:ext cx="284380" cy="2959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9F8C6E81-865F-428A-B05D-3031F278032E}"/>
              </a:ext>
            </a:extLst>
          </p:cNvPr>
          <p:cNvSpPr txBox="1"/>
          <p:nvPr/>
        </p:nvSpPr>
        <p:spPr>
          <a:xfrm>
            <a:off x="8208335" y="3944679"/>
            <a:ext cx="3615070" cy="23083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flipcolors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()</a:t>
            </a:r>
            <a:r>
              <a:rPr lang="en-US" dirty="0"/>
              <a:t> is used to exchange the link colors to represent the new 2-nodes…</a:t>
            </a:r>
            <a:br>
              <a:rPr lang="en-US" dirty="0"/>
            </a:br>
            <a:br>
              <a:rPr lang="en-US" dirty="0"/>
            </a:br>
            <a:r>
              <a:rPr lang="en-US" dirty="0"/>
              <a:t>But the root node of an RBBST can never really be </a:t>
            </a:r>
            <a:r>
              <a:rPr lang="en-US" b="1" dirty="0">
                <a:solidFill>
                  <a:srgbClr val="FF0000"/>
                </a:solidFill>
              </a:rPr>
              <a:t>red</a:t>
            </a:r>
            <a:r>
              <a:rPr lang="en-US" dirty="0"/>
              <a:t>, so we explicitly make it </a:t>
            </a:r>
            <a:r>
              <a:rPr lang="en-US" b="1" dirty="0"/>
              <a:t>black </a:t>
            </a:r>
            <a:r>
              <a:rPr lang="en-US" dirty="0"/>
              <a:t>at that level of the recursion.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4A21E74-BD3D-4AEC-A5CA-D5343A2B7972}"/>
              </a:ext>
            </a:extLst>
          </p:cNvPr>
          <p:cNvSpPr/>
          <p:nvPr/>
        </p:nvSpPr>
        <p:spPr>
          <a:xfrm>
            <a:off x="8208335" y="5635256"/>
            <a:ext cx="1426538" cy="297711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7A2AD4F-8B66-4B6D-9E02-BCB997D6EB25}"/>
              </a:ext>
            </a:extLst>
          </p:cNvPr>
          <p:cNvSpPr/>
          <p:nvPr/>
        </p:nvSpPr>
        <p:spPr>
          <a:xfrm>
            <a:off x="7508576" y="2149774"/>
            <a:ext cx="2486029" cy="3570542"/>
          </a:xfrm>
          <a:custGeom>
            <a:avLst/>
            <a:gdLst>
              <a:gd name="connsiteX0" fmla="*/ 763554 w 2486029"/>
              <a:gd name="connsiteY0" fmla="*/ 3570542 h 3570542"/>
              <a:gd name="connsiteX1" fmla="*/ 8643 w 2486029"/>
              <a:gd name="connsiteY1" fmla="*/ 2549817 h 3570542"/>
              <a:gd name="connsiteX2" fmla="*/ 497740 w 2486029"/>
              <a:gd name="connsiteY2" fmla="*/ 200021 h 3570542"/>
              <a:gd name="connsiteX3" fmla="*/ 2486029 w 2486029"/>
              <a:gd name="connsiteY3" fmla="*/ 285082 h 3570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86029" h="3570542">
                <a:moveTo>
                  <a:pt x="763554" y="3570542"/>
                </a:moveTo>
                <a:cubicBezTo>
                  <a:pt x="408249" y="3341056"/>
                  <a:pt x="52945" y="3111570"/>
                  <a:pt x="8643" y="2549817"/>
                </a:cubicBezTo>
                <a:cubicBezTo>
                  <a:pt x="-35659" y="1988064"/>
                  <a:pt x="84842" y="577477"/>
                  <a:pt x="497740" y="200021"/>
                </a:cubicBezTo>
                <a:cubicBezTo>
                  <a:pt x="910638" y="-177435"/>
                  <a:pt x="1698333" y="53823"/>
                  <a:pt x="2486029" y="285082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30579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Insertion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B75E26-6542-4ADD-8F63-AFB415A5B3C3}"/>
              </a:ext>
            </a:extLst>
          </p:cNvPr>
          <p:cNvSpPr txBox="1"/>
          <p:nvPr/>
        </p:nvSpPr>
        <p:spPr>
          <a:xfrm>
            <a:off x="1180214" y="1395089"/>
            <a:ext cx="19776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u="sng" dirty="0"/>
              <a:t>2-3 tree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48E492-BBCA-4324-B409-F30CFAA6AF3C}"/>
              </a:ext>
            </a:extLst>
          </p:cNvPr>
          <p:cNvSpPr txBox="1"/>
          <p:nvPr/>
        </p:nvSpPr>
        <p:spPr>
          <a:xfrm>
            <a:off x="8318204" y="1395089"/>
            <a:ext cx="24632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u="sng" dirty="0">
                <a:solidFill>
                  <a:srgbClr val="FF0000"/>
                </a:solidFill>
              </a:rPr>
              <a:t>Red-</a:t>
            </a:r>
            <a:r>
              <a:rPr lang="en-US" sz="2800" b="1" u="sng" dirty="0"/>
              <a:t>Black</a:t>
            </a:r>
            <a:r>
              <a:rPr lang="en-US" sz="2800" u="sng" dirty="0"/>
              <a:t> tree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DE98D50-F523-4FA7-8581-3CBFAD27DD88}"/>
              </a:ext>
            </a:extLst>
          </p:cNvPr>
          <p:cNvSpPr txBox="1"/>
          <p:nvPr/>
        </p:nvSpPr>
        <p:spPr>
          <a:xfrm>
            <a:off x="1456660" y="2041451"/>
            <a:ext cx="1201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root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DA96D7-15FF-47D6-B562-1D4A17D6CD80}"/>
              </a:ext>
            </a:extLst>
          </p:cNvPr>
          <p:cNvSpPr txBox="1"/>
          <p:nvPr/>
        </p:nvSpPr>
        <p:spPr>
          <a:xfrm>
            <a:off x="9808536" y="1985843"/>
            <a:ext cx="1201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root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9D421FC-2469-4FED-8632-E7BE02CF6BFA}"/>
              </a:ext>
            </a:extLst>
          </p:cNvPr>
          <p:cNvCxnSpPr>
            <a:stCxn id="3" idx="2"/>
          </p:cNvCxnSpPr>
          <p:nvPr/>
        </p:nvCxnSpPr>
        <p:spPr>
          <a:xfrm>
            <a:off x="2057400" y="2410783"/>
            <a:ext cx="186070" cy="3208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A1CF267A-FE65-4127-8B16-B878FAFB5E85}"/>
              </a:ext>
            </a:extLst>
          </p:cNvPr>
          <p:cNvSpPr/>
          <p:nvPr/>
        </p:nvSpPr>
        <p:spPr>
          <a:xfrm>
            <a:off x="1196159" y="3594729"/>
            <a:ext cx="618463" cy="53920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55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875B48C-A442-425E-969D-EA1F9D8946B4}"/>
              </a:ext>
            </a:extLst>
          </p:cNvPr>
          <p:cNvSpPr/>
          <p:nvPr/>
        </p:nvSpPr>
        <p:spPr>
          <a:xfrm>
            <a:off x="8975654" y="2713074"/>
            <a:ext cx="659219" cy="40030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55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3BFA381-4E20-4D60-805B-DCF56503FE1F}"/>
              </a:ext>
            </a:extLst>
          </p:cNvPr>
          <p:cNvCxnSpPr/>
          <p:nvPr/>
        </p:nvCxnSpPr>
        <p:spPr>
          <a:xfrm>
            <a:off x="10256874" y="2234803"/>
            <a:ext cx="186070" cy="32082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475EDF3-A9FA-463E-9D00-65F62CD0079D}"/>
              </a:ext>
            </a:extLst>
          </p:cNvPr>
          <p:cNvCxnSpPr>
            <a:cxnSpLocks/>
            <a:stCxn id="15" idx="2"/>
            <a:endCxn id="16" idx="6"/>
          </p:cNvCxnSpPr>
          <p:nvPr/>
        </p:nvCxnSpPr>
        <p:spPr>
          <a:xfrm flipH="1">
            <a:off x="9634873" y="2802136"/>
            <a:ext cx="529854" cy="1110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CF779D5E-AD18-4B9A-9D0D-09C84B9F0F1B}"/>
              </a:ext>
            </a:extLst>
          </p:cNvPr>
          <p:cNvSpPr/>
          <p:nvPr/>
        </p:nvSpPr>
        <p:spPr>
          <a:xfrm>
            <a:off x="10164727" y="2601984"/>
            <a:ext cx="659219" cy="40030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80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3DA96D4-3072-45BB-B418-78092579E5D4}"/>
              </a:ext>
            </a:extLst>
          </p:cNvPr>
          <p:cNvCxnSpPr>
            <a:cxnSpLocks/>
            <a:stCxn id="15" idx="5"/>
          </p:cNvCxnSpPr>
          <p:nvPr/>
        </p:nvCxnSpPr>
        <p:spPr>
          <a:xfrm>
            <a:off x="10727406" y="2943665"/>
            <a:ext cx="282610" cy="4360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60CF93A4-D37B-424F-8D5B-4D76E7C737F2}"/>
              </a:ext>
            </a:extLst>
          </p:cNvPr>
          <p:cNvSpPr/>
          <p:nvPr/>
        </p:nvSpPr>
        <p:spPr>
          <a:xfrm>
            <a:off x="10826645" y="3379693"/>
            <a:ext cx="659219" cy="40030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90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C8F68DF1-C11C-4DDE-8120-FB94CBBC885D}"/>
              </a:ext>
            </a:extLst>
          </p:cNvPr>
          <p:cNvSpPr/>
          <p:nvPr/>
        </p:nvSpPr>
        <p:spPr>
          <a:xfrm>
            <a:off x="2523228" y="3579845"/>
            <a:ext cx="490870" cy="53920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90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B2A8EC25-FA87-4A96-9E50-E1C606467817}"/>
              </a:ext>
            </a:extLst>
          </p:cNvPr>
          <p:cNvSpPr/>
          <p:nvPr/>
        </p:nvSpPr>
        <p:spPr>
          <a:xfrm>
            <a:off x="1963711" y="2759567"/>
            <a:ext cx="559517" cy="53920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80</a:t>
            </a:r>
            <a:endParaRPr lang="en-US" b="1" dirty="0">
              <a:solidFill>
                <a:srgbClr val="C00000"/>
              </a:solidFill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C6036AE-46D9-491D-8A78-4713EB47BDA9}"/>
              </a:ext>
            </a:extLst>
          </p:cNvPr>
          <p:cNvCxnSpPr/>
          <p:nvPr/>
        </p:nvCxnSpPr>
        <p:spPr>
          <a:xfrm>
            <a:off x="2472070" y="3273901"/>
            <a:ext cx="186070" cy="3208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35F786E-EB09-4F6A-88A9-12507070A1D2}"/>
              </a:ext>
            </a:extLst>
          </p:cNvPr>
          <p:cNvCxnSpPr>
            <a:cxnSpLocks/>
          </p:cNvCxnSpPr>
          <p:nvPr/>
        </p:nvCxnSpPr>
        <p:spPr>
          <a:xfrm flipH="1">
            <a:off x="1711842" y="3298773"/>
            <a:ext cx="284380" cy="2959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9F8C6E81-865F-428A-B05D-3031F278032E}"/>
              </a:ext>
            </a:extLst>
          </p:cNvPr>
          <p:cNvSpPr txBox="1"/>
          <p:nvPr/>
        </p:nvSpPr>
        <p:spPr>
          <a:xfrm>
            <a:off x="8208335" y="3944679"/>
            <a:ext cx="3615070" cy="23083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flipcolors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()</a:t>
            </a:r>
            <a:r>
              <a:rPr lang="en-US" dirty="0"/>
              <a:t> is used to exchange the link colors to represent the new 2-nodes…</a:t>
            </a:r>
            <a:br>
              <a:rPr lang="en-US" dirty="0"/>
            </a:br>
            <a:br>
              <a:rPr lang="en-US" dirty="0"/>
            </a:br>
            <a:r>
              <a:rPr lang="en-US" dirty="0"/>
              <a:t>But the root node of an RBBST can never really be </a:t>
            </a:r>
            <a:r>
              <a:rPr lang="en-US" b="1" dirty="0">
                <a:solidFill>
                  <a:srgbClr val="FF0000"/>
                </a:solidFill>
              </a:rPr>
              <a:t>red</a:t>
            </a:r>
            <a:r>
              <a:rPr lang="en-US" dirty="0"/>
              <a:t>, so we explicitly make it </a:t>
            </a:r>
            <a:r>
              <a:rPr lang="en-US" b="1" dirty="0"/>
              <a:t>black </a:t>
            </a:r>
            <a:r>
              <a:rPr lang="en-US" dirty="0"/>
              <a:t>at </a:t>
            </a:r>
            <a:r>
              <a:rPr lang="en-US" u="sng" dirty="0">
                <a:solidFill>
                  <a:schemeClr val="accent4">
                    <a:lumMod val="75000"/>
                  </a:schemeClr>
                </a:solidFill>
              </a:rPr>
              <a:t>that level of the recursion.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8A8F5A-EFA7-4D18-A842-7298F3C8EFE9}"/>
              </a:ext>
            </a:extLst>
          </p:cNvPr>
          <p:cNvSpPr txBox="1"/>
          <p:nvPr/>
        </p:nvSpPr>
        <p:spPr>
          <a:xfrm>
            <a:off x="3157870" y="4657060"/>
            <a:ext cx="42849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public void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insert(Key key)</a:t>
            </a:r>
            <a:r>
              <a:rPr lang="en-US" dirty="0">
                <a:latin typeface="Consolas" panose="020B0609020204030204" pitchFamily="49" charset="0"/>
              </a:rPr>
              <a:t>{</a:t>
            </a:r>
          </a:p>
          <a:p>
            <a:r>
              <a:rPr lang="en-US" dirty="0">
                <a:latin typeface="Consolas" panose="020B0609020204030204" pitchFamily="49" charset="0"/>
              </a:rPr>
              <a:t>    root = </a:t>
            </a:r>
            <a:r>
              <a:rPr lang="en-US" dirty="0">
                <a:solidFill>
                  <a:srgbClr val="FF4CFB"/>
                </a:solidFill>
                <a:latin typeface="Consolas" panose="020B0609020204030204" pitchFamily="49" charset="0"/>
              </a:rPr>
              <a:t>insert(root, key)</a:t>
            </a:r>
            <a:r>
              <a:rPr lang="en-US" dirty="0"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root.color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 =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BLACK</a:t>
            </a:r>
            <a:r>
              <a:rPr lang="en-US" dirty="0"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4A21E74-BD3D-4AEC-A5CA-D5343A2B7972}"/>
              </a:ext>
            </a:extLst>
          </p:cNvPr>
          <p:cNvSpPr/>
          <p:nvPr/>
        </p:nvSpPr>
        <p:spPr>
          <a:xfrm>
            <a:off x="8208335" y="5635256"/>
            <a:ext cx="1426538" cy="297711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7A2AD4F-8B66-4B6D-9E02-BCB997D6EB25}"/>
              </a:ext>
            </a:extLst>
          </p:cNvPr>
          <p:cNvSpPr/>
          <p:nvPr/>
        </p:nvSpPr>
        <p:spPr>
          <a:xfrm>
            <a:off x="7508576" y="2149774"/>
            <a:ext cx="2486029" cy="3570542"/>
          </a:xfrm>
          <a:custGeom>
            <a:avLst/>
            <a:gdLst>
              <a:gd name="connsiteX0" fmla="*/ 763554 w 2486029"/>
              <a:gd name="connsiteY0" fmla="*/ 3570542 h 3570542"/>
              <a:gd name="connsiteX1" fmla="*/ 8643 w 2486029"/>
              <a:gd name="connsiteY1" fmla="*/ 2549817 h 3570542"/>
              <a:gd name="connsiteX2" fmla="*/ 497740 w 2486029"/>
              <a:gd name="connsiteY2" fmla="*/ 200021 h 3570542"/>
              <a:gd name="connsiteX3" fmla="*/ 2486029 w 2486029"/>
              <a:gd name="connsiteY3" fmla="*/ 285082 h 3570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86029" h="3570542">
                <a:moveTo>
                  <a:pt x="763554" y="3570542"/>
                </a:moveTo>
                <a:cubicBezTo>
                  <a:pt x="408249" y="3341056"/>
                  <a:pt x="52945" y="3111570"/>
                  <a:pt x="8643" y="2549817"/>
                </a:cubicBezTo>
                <a:cubicBezTo>
                  <a:pt x="-35659" y="1988064"/>
                  <a:pt x="84842" y="577477"/>
                  <a:pt x="497740" y="200021"/>
                </a:cubicBezTo>
                <a:cubicBezTo>
                  <a:pt x="910638" y="-177435"/>
                  <a:pt x="1698333" y="53823"/>
                  <a:pt x="2486029" y="285082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Curved Connector 11"/>
          <p:cNvCxnSpPr/>
          <p:nvPr/>
        </p:nvCxnSpPr>
        <p:spPr>
          <a:xfrm rot="10800000">
            <a:off x="6308204" y="5416952"/>
            <a:ext cx="2118167" cy="740780"/>
          </a:xfrm>
          <a:prstGeom prst="curvedConnector3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464264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Insertion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B75E26-6542-4ADD-8F63-AFB415A5B3C3}"/>
              </a:ext>
            </a:extLst>
          </p:cNvPr>
          <p:cNvSpPr txBox="1"/>
          <p:nvPr/>
        </p:nvSpPr>
        <p:spPr>
          <a:xfrm>
            <a:off x="1180214" y="1395089"/>
            <a:ext cx="19776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u="sng" dirty="0"/>
              <a:t>2-3 tree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48E492-BBCA-4324-B409-F30CFAA6AF3C}"/>
              </a:ext>
            </a:extLst>
          </p:cNvPr>
          <p:cNvSpPr txBox="1"/>
          <p:nvPr/>
        </p:nvSpPr>
        <p:spPr>
          <a:xfrm>
            <a:off x="8318204" y="1395089"/>
            <a:ext cx="24632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u="sng" dirty="0">
                <a:solidFill>
                  <a:srgbClr val="FF0000"/>
                </a:solidFill>
              </a:rPr>
              <a:t>Red-</a:t>
            </a:r>
            <a:r>
              <a:rPr lang="en-US" sz="2800" b="1" u="sng" dirty="0"/>
              <a:t>Black</a:t>
            </a:r>
            <a:r>
              <a:rPr lang="en-US" sz="2800" u="sng" dirty="0"/>
              <a:t> tree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DE98D50-F523-4FA7-8581-3CBFAD27DD88}"/>
              </a:ext>
            </a:extLst>
          </p:cNvPr>
          <p:cNvSpPr txBox="1"/>
          <p:nvPr/>
        </p:nvSpPr>
        <p:spPr>
          <a:xfrm>
            <a:off x="1456660" y="2041451"/>
            <a:ext cx="1201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root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DA96D7-15FF-47D6-B562-1D4A17D6CD80}"/>
              </a:ext>
            </a:extLst>
          </p:cNvPr>
          <p:cNvSpPr txBox="1"/>
          <p:nvPr/>
        </p:nvSpPr>
        <p:spPr>
          <a:xfrm>
            <a:off x="9265387" y="1923763"/>
            <a:ext cx="846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root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9D421FC-2469-4FED-8632-E7BE02CF6BFA}"/>
              </a:ext>
            </a:extLst>
          </p:cNvPr>
          <p:cNvCxnSpPr>
            <a:stCxn id="3" idx="2"/>
          </p:cNvCxnSpPr>
          <p:nvPr/>
        </p:nvCxnSpPr>
        <p:spPr>
          <a:xfrm>
            <a:off x="2057400" y="2410783"/>
            <a:ext cx="186070" cy="3208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A1CF267A-FE65-4127-8B16-B878FAFB5E85}"/>
              </a:ext>
            </a:extLst>
          </p:cNvPr>
          <p:cNvSpPr/>
          <p:nvPr/>
        </p:nvSpPr>
        <p:spPr>
          <a:xfrm>
            <a:off x="1196159" y="3594729"/>
            <a:ext cx="618463" cy="53920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55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875B48C-A442-425E-969D-EA1F9D8946B4}"/>
              </a:ext>
            </a:extLst>
          </p:cNvPr>
          <p:cNvSpPr/>
          <p:nvPr/>
        </p:nvSpPr>
        <p:spPr>
          <a:xfrm>
            <a:off x="9149317" y="3379693"/>
            <a:ext cx="659219" cy="40030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55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3BFA381-4E20-4D60-805B-DCF56503FE1F}"/>
              </a:ext>
            </a:extLst>
          </p:cNvPr>
          <p:cNvCxnSpPr/>
          <p:nvPr/>
        </p:nvCxnSpPr>
        <p:spPr>
          <a:xfrm>
            <a:off x="9837143" y="2232757"/>
            <a:ext cx="186070" cy="32082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475EDF3-A9FA-463E-9D00-65F62CD0079D}"/>
              </a:ext>
            </a:extLst>
          </p:cNvPr>
          <p:cNvCxnSpPr>
            <a:cxnSpLocks/>
            <a:stCxn id="15" idx="3"/>
            <a:endCxn id="16" idx="7"/>
          </p:cNvCxnSpPr>
          <p:nvPr/>
        </p:nvCxnSpPr>
        <p:spPr>
          <a:xfrm flipH="1">
            <a:off x="9711996" y="2945816"/>
            <a:ext cx="279490" cy="4925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CF779D5E-AD18-4B9A-9D0D-09C84B9F0F1B}"/>
              </a:ext>
            </a:extLst>
          </p:cNvPr>
          <p:cNvSpPr/>
          <p:nvPr/>
        </p:nvSpPr>
        <p:spPr>
          <a:xfrm>
            <a:off x="9894946" y="2604135"/>
            <a:ext cx="659219" cy="40030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80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3DA96D4-3072-45BB-B418-78092579E5D4}"/>
              </a:ext>
            </a:extLst>
          </p:cNvPr>
          <p:cNvCxnSpPr>
            <a:cxnSpLocks/>
            <a:stCxn id="15" idx="5"/>
            <a:endCxn id="19" idx="1"/>
          </p:cNvCxnSpPr>
          <p:nvPr/>
        </p:nvCxnSpPr>
        <p:spPr>
          <a:xfrm>
            <a:off x="10457625" y="2945816"/>
            <a:ext cx="476065" cy="4925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60CF93A4-D37B-424F-8D5B-4D76E7C737F2}"/>
              </a:ext>
            </a:extLst>
          </p:cNvPr>
          <p:cNvSpPr/>
          <p:nvPr/>
        </p:nvSpPr>
        <p:spPr>
          <a:xfrm>
            <a:off x="10826645" y="3379693"/>
            <a:ext cx="730946" cy="40030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90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C8F68DF1-C11C-4DDE-8120-FB94CBBC885D}"/>
              </a:ext>
            </a:extLst>
          </p:cNvPr>
          <p:cNvSpPr/>
          <p:nvPr/>
        </p:nvSpPr>
        <p:spPr>
          <a:xfrm>
            <a:off x="2472070" y="3579845"/>
            <a:ext cx="845288" cy="55409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85</a:t>
            </a:r>
            <a:r>
              <a:rPr lang="en-US" dirty="0">
                <a:solidFill>
                  <a:schemeClr val="tx1"/>
                </a:solidFill>
              </a:rPr>
              <a:t>, 90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B2A8EC25-FA87-4A96-9E50-E1C606467817}"/>
              </a:ext>
            </a:extLst>
          </p:cNvPr>
          <p:cNvSpPr/>
          <p:nvPr/>
        </p:nvSpPr>
        <p:spPr>
          <a:xfrm>
            <a:off x="1963711" y="2759567"/>
            <a:ext cx="559517" cy="53920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80</a:t>
            </a:r>
            <a:endParaRPr lang="en-US" b="1" dirty="0">
              <a:solidFill>
                <a:srgbClr val="C00000"/>
              </a:solidFill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C6036AE-46D9-491D-8A78-4713EB47BDA9}"/>
              </a:ext>
            </a:extLst>
          </p:cNvPr>
          <p:cNvCxnSpPr/>
          <p:nvPr/>
        </p:nvCxnSpPr>
        <p:spPr>
          <a:xfrm>
            <a:off x="2472070" y="3273901"/>
            <a:ext cx="186070" cy="3208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35F786E-EB09-4F6A-88A9-12507070A1D2}"/>
              </a:ext>
            </a:extLst>
          </p:cNvPr>
          <p:cNvCxnSpPr>
            <a:cxnSpLocks/>
          </p:cNvCxnSpPr>
          <p:nvPr/>
        </p:nvCxnSpPr>
        <p:spPr>
          <a:xfrm flipH="1">
            <a:off x="1711842" y="3298773"/>
            <a:ext cx="284380" cy="2959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FB7AB8E-7F36-4F47-9C62-2F4A1A9E4DCD}"/>
              </a:ext>
            </a:extLst>
          </p:cNvPr>
          <p:cNvCxnSpPr>
            <a:cxnSpLocks/>
            <a:stCxn id="19" idx="3"/>
            <a:endCxn id="33" idx="7"/>
          </p:cNvCxnSpPr>
          <p:nvPr/>
        </p:nvCxnSpPr>
        <p:spPr>
          <a:xfrm flipH="1">
            <a:off x="10492857" y="3721374"/>
            <a:ext cx="440833" cy="11724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EE03EE2A-0D15-42D9-9BEC-EA64C8CCD86B}"/>
              </a:ext>
            </a:extLst>
          </p:cNvPr>
          <p:cNvSpPr/>
          <p:nvPr/>
        </p:nvSpPr>
        <p:spPr>
          <a:xfrm>
            <a:off x="9930178" y="3779997"/>
            <a:ext cx="659219" cy="40030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85</a:t>
            </a:r>
          </a:p>
        </p:txBody>
      </p:sp>
    </p:spTree>
    <p:extLst>
      <p:ext uri="{BB962C8B-B14F-4D97-AF65-F5344CB8AC3E}">
        <p14:creationId xmlns:p14="http://schemas.microsoft.com/office/powerpoint/2010/main" val="43216891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Insertion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B75E26-6542-4ADD-8F63-AFB415A5B3C3}"/>
              </a:ext>
            </a:extLst>
          </p:cNvPr>
          <p:cNvSpPr txBox="1"/>
          <p:nvPr/>
        </p:nvSpPr>
        <p:spPr>
          <a:xfrm>
            <a:off x="1180214" y="1395089"/>
            <a:ext cx="19776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u="sng" dirty="0"/>
              <a:t>2-3 tree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48E492-BBCA-4324-B409-F30CFAA6AF3C}"/>
              </a:ext>
            </a:extLst>
          </p:cNvPr>
          <p:cNvSpPr txBox="1"/>
          <p:nvPr/>
        </p:nvSpPr>
        <p:spPr>
          <a:xfrm>
            <a:off x="8318204" y="1395089"/>
            <a:ext cx="24632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u="sng" dirty="0">
                <a:solidFill>
                  <a:srgbClr val="FF0000"/>
                </a:solidFill>
              </a:rPr>
              <a:t>Red-</a:t>
            </a:r>
            <a:r>
              <a:rPr lang="en-US" sz="2800" b="1" u="sng" dirty="0"/>
              <a:t>Black</a:t>
            </a:r>
            <a:r>
              <a:rPr lang="en-US" sz="2800" u="sng" dirty="0"/>
              <a:t> tree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DE98D50-F523-4FA7-8581-3CBFAD27DD88}"/>
              </a:ext>
            </a:extLst>
          </p:cNvPr>
          <p:cNvSpPr txBox="1"/>
          <p:nvPr/>
        </p:nvSpPr>
        <p:spPr>
          <a:xfrm>
            <a:off x="1456660" y="2041451"/>
            <a:ext cx="1201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root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DA96D7-15FF-47D6-B562-1D4A17D6CD80}"/>
              </a:ext>
            </a:extLst>
          </p:cNvPr>
          <p:cNvSpPr txBox="1"/>
          <p:nvPr/>
        </p:nvSpPr>
        <p:spPr>
          <a:xfrm>
            <a:off x="9265387" y="1923763"/>
            <a:ext cx="846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root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9D421FC-2469-4FED-8632-E7BE02CF6BFA}"/>
              </a:ext>
            </a:extLst>
          </p:cNvPr>
          <p:cNvCxnSpPr>
            <a:stCxn id="3" idx="2"/>
          </p:cNvCxnSpPr>
          <p:nvPr/>
        </p:nvCxnSpPr>
        <p:spPr>
          <a:xfrm>
            <a:off x="2057400" y="2410783"/>
            <a:ext cx="186070" cy="3208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A1CF267A-FE65-4127-8B16-B878FAFB5E85}"/>
              </a:ext>
            </a:extLst>
          </p:cNvPr>
          <p:cNvSpPr/>
          <p:nvPr/>
        </p:nvSpPr>
        <p:spPr>
          <a:xfrm>
            <a:off x="1196159" y="3594729"/>
            <a:ext cx="618463" cy="53920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55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875B48C-A442-425E-969D-EA1F9D8946B4}"/>
              </a:ext>
            </a:extLst>
          </p:cNvPr>
          <p:cNvSpPr/>
          <p:nvPr/>
        </p:nvSpPr>
        <p:spPr>
          <a:xfrm>
            <a:off x="9149317" y="3379693"/>
            <a:ext cx="659219" cy="40030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55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3BFA381-4E20-4D60-805B-DCF56503FE1F}"/>
              </a:ext>
            </a:extLst>
          </p:cNvPr>
          <p:cNvCxnSpPr/>
          <p:nvPr/>
        </p:nvCxnSpPr>
        <p:spPr>
          <a:xfrm>
            <a:off x="9837143" y="2232757"/>
            <a:ext cx="186070" cy="32082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475EDF3-A9FA-463E-9D00-65F62CD0079D}"/>
              </a:ext>
            </a:extLst>
          </p:cNvPr>
          <p:cNvCxnSpPr>
            <a:cxnSpLocks/>
            <a:stCxn id="15" idx="3"/>
            <a:endCxn id="16" idx="7"/>
          </p:cNvCxnSpPr>
          <p:nvPr/>
        </p:nvCxnSpPr>
        <p:spPr>
          <a:xfrm flipH="1">
            <a:off x="9711996" y="2945816"/>
            <a:ext cx="279490" cy="4925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CF779D5E-AD18-4B9A-9D0D-09C84B9F0F1B}"/>
              </a:ext>
            </a:extLst>
          </p:cNvPr>
          <p:cNvSpPr/>
          <p:nvPr/>
        </p:nvSpPr>
        <p:spPr>
          <a:xfrm>
            <a:off x="9894946" y="2604135"/>
            <a:ext cx="659219" cy="40030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80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3DA96D4-3072-45BB-B418-78092579E5D4}"/>
              </a:ext>
            </a:extLst>
          </p:cNvPr>
          <p:cNvCxnSpPr>
            <a:cxnSpLocks/>
            <a:stCxn id="15" idx="5"/>
            <a:endCxn id="19" idx="1"/>
          </p:cNvCxnSpPr>
          <p:nvPr/>
        </p:nvCxnSpPr>
        <p:spPr>
          <a:xfrm>
            <a:off x="10457625" y="2945816"/>
            <a:ext cx="476065" cy="4925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60CF93A4-D37B-424F-8D5B-4D76E7C737F2}"/>
              </a:ext>
            </a:extLst>
          </p:cNvPr>
          <p:cNvSpPr/>
          <p:nvPr/>
        </p:nvSpPr>
        <p:spPr>
          <a:xfrm>
            <a:off x="10826645" y="3379693"/>
            <a:ext cx="730946" cy="40030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90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C8F68DF1-C11C-4DDE-8120-FB94CBBC885D}"/>
              </a:ext>
            </a:extLst>
          </p:cNvPr>
          <p:cNvSpPr/>
          <p:nvPr/>
        </p:nvSpPr>
        <p:spPr>
          <a:xfrm>
            <a:off x="2472070" y="3579845"/>
            <a:ext cx="845288" cy="539206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85</a:t>
            </a:r>
            <a:r>
              <a:rPr lang="en-US" dirty="0">
                <a:solidFill>
                  <a:schemeClr val="tx1"/>
                </a:solidFill>
              </a:rPr>
              <a:t>, 90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B2A8EC25-FA87-4A96-9E50-E1C606467817}"/>
              </a:ext>
            </a:extLst>
          </p:cNvPr>
          <p:cNvSpPr/>
          <p:nvPr/>
        </p:nvSpPr>
        <p:spPr>
          <a:xfrm>
            <a:off x="1963711" y="2759567"/>
            <a:ext cx="559517" cy="53920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80</a:t>
            </a:r>
            <a:endParaRPr lang="en-US" b="1" dirty="0">
              <a:solidFill>
                <a:srgbClr val="C00000"/>
              </a:solidFill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C6036AE-46D9-491D-8A78-4713EB47BDA9}"/>
              </a:ext>
            </a:extLst>
          </p:cNvPr>
          <p:cNvCxnSpPr/>
          <p:nvPr/>
        </p:nvCxnSpPr>
        <p:spPr>
          <a:xfrm>
            <a:off x="2472070" y="3273901"/>
            <a:ext cx="186070" cy="3208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35F786E-EB09-4F6A-88A9-12507070A1D2}"/>
              </a:ext>
            </a:extLst>
          </p:cNvPr>
          <p:cNvCxnSpPr>
            <a:cxnSpLocks/>
          </p:cNvCxnSpPr>
          <p:nvPr/>
        </p:nvCxnSpPr>
        <p:spPr>
          <a:xfrm flipH="1">
            <a:off x="1711842" y="3298773"/>
            <a:ext cx="284380" cy="2959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FB7AB8E-7F36-4F47-9C62-2F4A1A9E4DCD}"/>
              </a:ext>
            </a:extLst>
          </p:cNvPr>
          <p:cNvCxnSpPr>
            <a:cxnSpLocks/>
            <a:stCxn id="19" idx="3"/>
            <a:endCxn id="33" idx="7"/>
          </p:cNvCxnSpPr>
          <p:nvPr/>
        </p:nvCxnSpPr>
        <p:spPr>
          <a:xfrm flipH="1">
            <a:off x="10492857" y="3721374"/>
            <a:ext cx="440833" cy="9355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EE03EE2A-0D15-42D9-9BEC-EA64C8CCD86B}"/>
              </a:ext>
            </a:extLst>
          </p:cNvPr>
          <p:cNvSpPr/>
          <p:nvPr/>
        </p:nvSpPr>
        <p:spPr>
          <a:xfrm>
            <a:off x="9930178" y="3756301"/>
            <a:ext cx="659219" cy="40030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85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DB9CD232-D538-4F42-8657-A68F7C13CEE0}"/>
              </a:ext>
            </a:extLst>
          </p:cNvPr>
          <p:cNvSpPr/>
          <p:nvPr/>
        </p:nvSpPr>
        <p:spPr>
          <a:xfrm rot="20579568">
            <a:off x="9815594" y="3316079"/>
            <a:ext cx="2010545" cy="943225"/>
          </a:xfrm>
          <a:prstGeom prst="ellipse">
            <a:avLst/>
          </a:prstGeom>
          <a:solidFill>
            <a:srgbClr val="F4B183">
              <a:alpha val="25098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C096266-4C6A-465D-B2BB-BB125E77CC4A}"/>
              </a:ext>
            </a:extLst>
          </p:cNvPr>
          <p:cNvSpPr txBox="1"/>
          <p:nvPr/>
        </p:nvSpPr>
        <p:spPr>
          <a:xfrm>
            <a:off x="8707219" y="4695968"/>
            <a:ext cx="17504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3-node! That’s normal!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sym typeface="Wingdings" panose="05000000000000000000" pitchFamily="2" charset="2"/>
              </a:rPr>
              <a:t>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317621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Insertion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B75E26-6542-4ADD-8F63-AFB415A5B3C3}"/>
              </a:ext>
            </a:extLst>
          </p:cNvPr>
          <p:cNvSpPr txBox="1"/>
          <p:nvPr/>
        </p:nvSpPr>
        <p:spPr>
          <a:xfrm>
            <a:off x="1180214" y="1395089"/>
            <a:ext cx="19776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u="sng" dirty="0"/>
              <a:t>2-3 tree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48E492-BBCA-4324-B409-F30CFAA6AF3C}"/>
              </a:ext>
            </a:extLst>
          </p:cNvPr>
          <p:cNvSpPr txBox="1"/>
          <p:nvPr/>
        </p:nvSpPr>
        <p:spPr>
          <a:xfrm>
            <a:off x="8318204" y="1395089"/>
            <a:ext cx="24632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u="sng" dirty="0">
                <a:solidFill>
                  <a:srgbClr val="FF0000"/>
                </a:solidFill>
              </a:rPr>
              <a:t>Red-</a:t>
            </a:r>
            <a:r>
              <a:rPr lang="en-US" sz="2800" b="1" u="sng" dirty="0"/>
              <a:t>Black</a:t>
            </a:r>
            <a:r>
              <a:rPr lang="en-US" sz="2800" u="sng" dirty="0"/>
              <a:t> tree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DE98D50-F523-4FA7-8581-3CBFAD27DD88}"/>
              </a:ext>
            </a:extLst>
          </p:cNvPr>
          <p:cNvSpPr txBox="1"/>
          <p:nvPr/>
        </p:nvSpPr>
        <p:spPr>
          <a:xfrm>
            <a:off x="1456660" y="2041451"/>
            <a:ext cx="1201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root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DA96D7-15FF-47D6-B562-1D4A17D6CD80}"/>
              </a:ext>
            </a:extLst>
          </p:cNvPr>
          <p:cNvSpPr txBox="1"/>
          <p:nvPr/>
        </p:nvSpPr>
        <p:spPr>
          <a:xfrm>
            <a:off x="9265387" y="1923763"/>
            <a:ext cx="846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root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9D421FC-2469-4FED-8632-E7BE02CF6BFA}"/>
              </a:ext>
            </a:extLst>
          </p:cNvPr>
          <p:cNvCxnSpPr>
            <a:stCxn id="3" idx="2"/>
          </p:cNvCxnSpPr>
          <p:nvPr/>
        </p:nvCxnSpPr>
        <p:spPr>
          <a:xfrm>
            <a:off x="2057400" y="2410783"/>
            <a:ext cx="186070" cy="3208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A1CF267A-FE65-4127-8B16-B878FAFB5E85}"/>
              </a:ext>
            </a:extLst>
          </p:cNvPr>
          <p:cNvSpPr/>
          <p:nvPr/>
        </p:nvSpPr>
        <p:spPr>
          <a:xfrm>
            <a:off x="946299" y="3594729"/>
            <a:ext cx="901870" cy="53920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55, </a:t>
            </a:r>
            <a:r>
              <a:rPr lang="en-US" dirty="0">
                <a:solidFill>
                  <a:srgbClr val="002060"/>
                </a:solidFill>
              </a:rPr>
              <a:t>66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875B48C-A442-425E-969D-EA1F9D8946B4}"/>
              </a:ext>
            </a:extLst>
          </p:cNvPr>
          <p:cNvSpPr/>
          <p:nvPr/>
        </p:nvSpPr>
        <p:spPr>
          <a:xfrm>
            <a:off x="9149317" y="3379693"/>
            <a:ext cx="659219" cy="40030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55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3BFA381-4E20-4D60-805B-DCF56503FE1F}"/>
              </a:ext>
            </a:extLst>
          </p:cNvPr>
          <p:cNvCxnSpPr/>
          <p:nvPr/>
        </p:nvCxnSpPr>
        <p:spPr>
          <a:xfrm>
            <a:off x="9837143" y="2232757"/>
            <a:ext cx="186070" cy="32082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475EDF3-A9FA-463E-9D00-65F62CD0079D}"/>
              </a:ext>
            </a:extLst>
          </p:cNvPr>
          <p:cNvCxnSpPr>
            <a:cxnSpLocks/>
            <a:stCxn id="15" idx="3"/>
            <a:endCxn id="16" idx="7"/>
          </p:cNvCxnSpPr>
          <p:nvPr/>
        </p:nvCxnSpPr>
        <p:spPr>
          <a:xfrm flipH="1">
            <a:off x="9711996" y="2945816"/>
            <a:ext cx="279490" cy="4925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CF779D5E-AD18-4B9A-9D0D-09C84B9F0F1B}"/>
              </a:ext>
            </a:extLst>
          </p:cNvPr>
          <p:cNvSpPr/>
          <p:nvPr/>
        </p:nvSpPr>
        <p:spPr>
          <a:xfrm>
            <a:off x="9894946" y="2604135"/>
            <a:ext cx="659219" cy="40030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80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3DA96D4-3072-45BB-B418-78092579E5D4}"/>
              </a:ext>
            </a:extLst>
          </p:cNvPr>
          <p:cNvCxnSpPr>
            <a:cxnSpLocks/>
            <a:stCxn id="15" idx="5"/>
            <a:endCxn id="19" idx="1"/>
          </p:cNvCxnSpPr>
          <p:nvPr/>
        </p:nvCxnSpPr>
        <p:spPr>
          <a:xfrm>
            <a:off x="10457625" y="2945816"/>
            <a:ext cx="476065" cy="4925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60CF93A4-D37B-424F-8D5B-4D76E7C737F2}"/>
              </a:ext>
            </a:extLst>
          </p:cNvPr>
          <p:cNvSpPr/>
          <p:nvPr/>
        </p:nvSpPr>
        <p:spPr>
          <a:xfrm>
            <a:off x="10826645" y="3379693"/>
            <a:ext cx="730946" cy="40030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90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C8F68DF1-C11C-4DDE-8120-FB94CBBC885D}"/>
              </a:ext>
            </a:extLst>
          </p:cNvPr>
          <p:cNvSpPr/>
          <p:nvPr/>
        </p:nvSpPr>
        <p:spPr>
          <a:xfrm>
            <a:off x="2472070" y="3579845"/>
            <a:ext cx="845288" cy="53920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85, 90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B2A8EC25-FA87-4A96-9E50-E1C606467817}"/>
              </a:ext>
            </a:extLst>
          </p:cNvPr>
          <p:cNvSpPr/>
          <p:nvPr/>
        </p:nvSpPr>
        <p:spPr>
          <a:xfrm>
            <a:off x="1963711" y="2759567"/>
            <a:ext cx="559517" cy="53920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80</a:t>
            </a:r>
            <a:endParaRPr lang="en-US" b="1" dirty="0">
              <a:solidFill>
                <a:srgbClr val="C00000"/>
              </a:solidFill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C6036AE-46D9-491D-8A78-4713EB47BDA9}"/>
              </a:ext>
            </a:extLst>
          </p:cNvPr>
          <p:cNvCxnSpPr/>
          <p:nvPr/>
        </p:nvCxnSpPr>
        <p:spPr>
          <a:xfrm>
            <a:off x="2472070" y="3273901"/>
            <a:ext cx="186070" cy="3208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35F786E-EB09-4F6A-88A9-12507070A1D2}"/>
              </a:ext>
            </a:extLst>
          </p:cNvPr>
          <p:cNvCxnSpPr>
            <a:cxnSpLocks/>
          </p:cNvCxnSpPr>
          <p:nvPr/>
        </p:nvCxnSpPr>
        <p:spPr>
          <a:xfrm flipH="1">
            <a:off x="1711842" y="3298773"/>
            <a:ext cx="284380" cy="2959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FB7AB8E-7F36-4F47-9C62-2F4A1A9E4DCD}"/>
              </a:ext>
            </a:extLst>
          </p:cNvPr>
          <p:cNvCxnSpPr>
            <a:cxnSpLocks/>
            <a:stCxn id="19" idx="3"/>
            <a:endCxn id="33" idx="7"/>
          </p:cNvCxnSpPr>
          <p:nvPr/>
        </p:nvCxnSpPr>
        <p:spPr>
          <a:xfrm flipH="1">
            <a:off x="10492857" y="3721374"/>
            <a:ext cx="440833" cy="9355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EE03EE2A-0D15-42D9-9BEC-EA64C8CCD86B}"/>
              </a:ext>
            </a:extLst>
          </p:cNvPr>
          <p:cNvSpPr/>
          <p:nvPr/>
        </p:nvSpPr>
        <p:spPr>
          <a:xfrm>
            <a:off x="9930178" y="3756301"/>
            <a:ext cx="659219" cy="40030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85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323F042-A7B6-4AA9-8E63-F2258CF50920}"/>
              </a:ext>
            </a:extLst>
          </p:cNvPr>
          <p:cNvCxnSpPr>
            <a:cxnSpLocks/>
          </p:cNvCxnSpPr>
          <p:nvPr/>
        </p:nvCxnSpPr>
        <p:spPr>
          <a:xfrm>
            <a:off x="9478926" y="3782763"/>
            <a:ext cx="106959" cy="33628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88B49843-5711-4F5F-A20F-C152E80BEC62}"/>
              </a:ext>
            </a:extLst>
          </p:cNvPr>
          <p:cNvSpPr/>
          <p:nvPr/>
        </p:nvSpPr>
        <p:spPr>
          <a:xfrm>
            <a:off x="9332267" y="4133935"/>
            <a:ext cx="659219" cy="40030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66</a:t>
            </a:r>
          </a:p>
        </p:txBody>
      </p:sp>
    </p:spTree>
    <p:extLst>
      <p:ext uri="{BB962C8B-B14F-4D97-AF65-F5344CB8AC3E}">
        <p14:creationId xmlns:p14="http://schemas.microsoft.com/office/powerpoint/2010/main" val="11288099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Utility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will implement 2-3 trees with a </a:t>
            </a:r>
            <a:r>
              <a:rPr lang="en-US" dirty="0">
                <a:solidFill>
                  <a:schemeClr val="accent6"/>
                </a:solidFill>
              </a:rPr>
              <a:t>binary tree</a:t>
            </a:r>
            <a:r>
              <a:rPr lang="en-US" dirty="0"/>
              <a:t>!</a:t>
            </a:r>
          </a:p>
          <a:p>
            <a:r>
              <a:rPr lang="en-US" dirty="0"/>
              <a:t>So we get </a:t>
            </a:r>
            <a:r>
              <a:rPr lang="en-US" b="1" dirty="0"/>
              <a:t>search</a:t>
            </a:r>
            <a:r>
              <a:rPr lang="en-US" dirty="0"/>
              <a:t> and the top-down parts of insertion and deletion for free.</a:t>
            </a:r>
          </a:p>
          <a:p>
            <a:pPr lvl="1"/>
            <a:r>
              <a:rPr lang="en-US" dirty="0"/>
              <a:t>So we also get the 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top-down parts </a:t>
            </a:r>
            <a:r>
              <a:rPr lang="en-US" dirty="0"/>
              <a:t>of </a:t>
            </a:r>
            <a:r>
              <a:rPr lang="en-US" dirty="0">
                <a:solidFill>
                  <a:srgbClr val="FF4CFB"/>
                </a:solidFill>
              </a:rPr>
              <a:t>insertion and deletion for free</a:t>
            </a:r>
            <a:r>
              <a:rPr lang="en-US" dirty="0"/>
              <a:t>!</a:t>
            </a:r>
          </a:p>
          <a:p>
            <a:r>
              <a:rPr lang="en-US" dirty="0"/>
              <a:t>Idea: We will use </a:t>
            </a:r>
            <a:r>
              <a:rPr lang="en-US" dirty="0">
                <a:solidFill>
                  <a:srgbClr val="FF0000"/>
                </a:solidFill>
              </a:rPr>
              <a:t>red links </a:t>
            </a:r>
            <a:r>
              <a:rPr lang="en-US" dirty="0"/>
              <a:t>to represent </a:t>
            </a:r>
            <a:r>
              <a:rPr lang="en-US" dirty="0">
                <a:solidFill>
                  <a:srgbClr val="C00000"/>
                </a:solidFill>
              </a:rPr>
              <a:t>3-nodes</a:t>
            </a:r>
            <a:r>
              <a:rPr lang="en-US" dirty="0"/>
              <a:t>, and </a:t>
            </a:r>
            <a:r>
              <a:rPr lang="en-US" dirty="0">
                <a:solidFill>
                  <a:srgbClr val="00B0F0"/>
                </a:solidFill>
              </a:rPr>
              <a:t>black links </a:t>
            </a:r>
            <a:r>
              <a:rPr lang="en-US" dirty="0"/>
              <a:t>to represent the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regular</a:t>
            </a:r>
            <a:r>
              <a:rPr lang="en-US" dirty="0"/>
              <a:t>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links between the nodes in a 2-3-Tree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It helps Jason to imagine those </a:t>
            </a:r>
            <a:r>
              <a:rPr lang="en-US" dirty="0">
                <a:solidFill>
                  <a:srgbClr val="D589D7"/>
                </a:solidFill>
              </a:rPr>
              <a:t>as some sort of superglue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5617115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Insertion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B75E26-6542-4ADD-8F63-AFB415A5B3C3}"/>
              </a:ext>
            </a:extLst>
          </p:cNvPr>
          <p:cNvSpPr txBox="1"/>
          <p:nvPr/>
        </p:nvSpPr>
        <p:spPr>
          <a:xfrm>
            <a:off x="1180214" y="1395089"/>
            <a:ext cx="19776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u="sng" dirty="0"/>
              <a:t>2-3 tree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48E492-BBCA-4324-B409-F30CFAA6AF3C}"/>
              </a:ext>
            </a:extLst>
          </p:cNvPr>
          <p:cNvSpPr txBox="1"/>
          <p:nvPr/>
        </p:nvSpPr>
        <p:spPr>
          <a:xfrm>
            <a:off x="8318204" y="1395089"/>
            <a:ext cx="24632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u="sng" dirty="0">
                <a:solidFill>
                  <a:srgbClr val="FF0000"/>
                </a:solidFill>
              </a:rPr>
              <a:t>Red-</a:t>
            </a:r>
            <a:r>
              <a:rPr lang="en-US" sz="2800" b="1" u="sng" dirty="0"/>
              <a:t>Black</a:t>
            </a:r>
            <a:r>
              <a:rPr lang="en-US" sz="2800" u="sng" dirty="0"/>
              <a:t> tree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DE98D50-F523-4FA7-8581-3CBFAD27DD88}"/>
              </a:ext>
            </a:extLst>
          </p:cNvPr>
          <p:cNvSpPr txBox="1"/>
          <p:nvPr/>
        </p:nvSpPr>
        <p:spPr>
          <a:xfrm>
            <a:off x="1456660" y="2041451"/>
            <a:ext cx="1201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root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DA96D7-15FF-47D6-B562-1D4A17D6CD80}"/>
              </a:ext>
            </a:extLst>
          </p:cNvPr>
          <p:cNvSpPr txBox="1"/>
          <p:nvPr/>
        </p:nvSpPr>
        <p:spPr>
          <a:xfrm>
            <a:off x="9265387" y="1923763"/>
            <a:ext cx="846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root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9D421FC-2469-4FED-8632-E7BE02CF6BFA}"/>
              </a:ext>
            </a:extLst>
          </p:cNvPr>
          <p:cNvCxnSpPr>
            <a:stCxn id="3" idx="2"/>
          </p:cNvCxnSpPr>
          <p:nvPr/>
        </p:nvCxnSpPr>
        <p:spPr>
          <a:xfrm>
            <a:off x="2057400" y="2410783"/>
            <a:ext cx="186070" cy="3208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A1CF267A-FE65-4127-8B16-B878FAFB5E85}"/>
              </a:ext>
            </a:extLst>
          </p:cNvPr>
          <p:cNvSpPr/>
          <p:nvPr/>
        </p:nvSpPr>
        <p:spPr>
          <a:xfrm>
            <a:off x="946299" y="3594729"/>
            <a:ext cx="901870" cy="539206"/>
          </a:xfrm>
          <a:prstGeom prst="round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55, </a:t>
            </a:r>
            <a:r>
              <a:rPr lang="en-US" dirty="0">
                <a:solidFill>
                  <a:srgbClr val="002060"/>
                </a:solidFill>
              </a:rPr>
              <a:t>66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875B48C-A442-425E-969D-EA1F9D8946B4}"/>
              </a:ext>
            </a:extLst>
          </p:cNvPr>
          <p:cNvSpPr/>
          <p:nvPr/>
        </p:nvSpPr>
        <p:spPr>
          <a:xfrm>
            <a:off x="9149317" y="3379693"/>
            <a:ext cx="659219" cy="40030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55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3BFA381-4E20-4D60-805B-DCF56503FE1F}"/>
              </a:ext>
            </a:extLst>
          </p:cNvPr>
          <p:cNvCxnSpPr/>
          <p:nvPr/>
        </p:nvCxnSpPr>
        <p:spPr>
          <a:xfrm>
            <a:off x="9837143" y="2232757"/>
            <a:ext cx="186070" cy="32082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475EDF3-A9FA-463E-9D00-65F62CD0079D}"/>
              </a:ext>
            </a:extLst>
          </p:cNvPr>
          <p:cNvCxnSpPr>
            <a:cxnSpLocks/>
            <a:stCxn id="15" idx="3"/>
            <a:endCxn id="16" idx="7"/>
          </p:cNvCxnSpPr>
          <p:nvPr/>
        </p:nvCxnSpPr>
        <p:spPr>
          <a:xfrm flipH="1">
            <a:off x="9711996" y="2945816"/>
            <a:ext cx="279490" cy="4925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CF779D5E-AD18-4B9A-9D0D-09C84B9F0F1B}"/>
              </a:ext>
            </a:extLst>
          </p:cNvPr>
          <p:cNvSpPr/>
          <p:nvPr/>
        </p:nvSpPr>
        <p:spPr>
          <a:xfrm>
            <a:off x="9894946" y="2604135"/>
            <a:ext cx="659219" cy="40030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80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3DA96D4-3072-45BB-B418-78092579E5D4}"/>
              </a:ext>
            </a:extLst>
          </p:cNvPr>
          <p:cNvCxnSpPr>
            <a:cxnSpLocks/>
            <a:stCxn id="15" idx="5"/>
            <a:endCxn id="19" idx="1"/>
          </p:cNvCxnSpPr>
          <p:nvPr/>
        </p:nvCxnSpPr>
        <p:spPr>
          <a:xfrm>
            <a:off x="10457625" y="2945816"/>
            <a:ext cx="476065" cy="4925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60CF93A4-D37B-424F-8D5B-4D76E7C737F2}"/>
              </a:ext>
            </a:extLst>
          </p:cNvPr>
          <p:cNvSpPr/>
          <p:nvPr/>
        </p:nvSpPr>
        <p:spPr>
          <a:xfrm>
            <a:off x="10826645" y="3379693"/>
            <a:ext cx="730946" cy="40030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90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C8F68DF1-C11C-4DDE-8120-FB94CBBC885D}"/>
              </a:ext>
            </a:extLst>
          </p:cNvPr>
          <p:cNvSpPr/>
          <p:nvPr/>
        </p:nvSpPr>
        <p:spPr>
          <a:xfrm>
            <a:off x="2472070" y="3579845"/>
            <a:ext cx="845288" cy="53920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85, 90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B2A8EC25-FA87-4A96-9E50-E1C606467817}"/>
              </a:ext>
            </a:extLst>
          </p:cNvPr>
          <p:cNvSpPr/>
          <p:nvPr/>
        </p:nvSpPr>
        <p:spPr>
          <a:xfrm>
            <a:off x="1963711" y="2759567"/>
            <a:ext cx="559517" cy="53920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80</a:t>
            </a:r>
            <a:endParaRPr lang="en-US" b="1" dirty="0">
              <a:solidFill>
                <a:srgbClr val="C00000"/>
              </a:solidFill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C6036AE-46D9-491D-8A78-4713EB47BDA9}"/>
              </a:ext>
            </a:extLst>
          </p:cNvPr>
          <p:cNvCxnSpPr/>
          <p:nvPr/>
        </p:nvCxnSpPr>
        <p:spPr>
          <a:xfrm>
            <a:off x="2472070" y="3273901"/>
            <a:ext cx="186070" cy="3208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35F786E-EB09-4F6A-88A9-12507070A1D2}"/>
              </a:ext>
            </a:extLst>
          </p:cNvPr>
          <p:cNvCxnSpPr>
            <a:cxnSpLocks/>
          </p:cNvCxnSpPr>
          <p:nvPr/>
        </p:nvCxnSpPr>
        <p:spPr>
          <a:xfrm flipH="1">
            <a:off x="1711842" y="3298773"/>
            <a:ext cx="284380" cy="2959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FB7AB8E-7F36-4F47-9C62-2F4A1A9E4DCD}"/>
              </a:ext>
            </a:extLst>
          </p:cNvPr>
          <p:cNvCxnSpPr>
            <a:cxnSpLocks/>
            <a:stCxn id="19" idx="3"/>
            <a:endCxn id="33" idx="7"/>
          </p:cNvCxnSpPr>
          <p:nvPr/>
        </p:nvCxnSpPr>
        <p:spPr>
          <a:xfrm flipH="1">
            <a:off x="10492857" y="3721374"/>
            <a:ext cx="440833" cy="9355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EE03EE2A-0D15-42D9-9BEC-EA64C8CCD86B}"/>
              </a:ext>
            </a:extLst>
          </p:cNvPr>
          <p:cNvSpPr/>
          <p:nvPr/>
        </p:nvSpPr>
        <p:spPr>
          <a:xfrm>
            <a:off x="9930178" y="3756301"/>
            <a:ext cx="659219" cy="40030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85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323F042-A7B6-4AA9-8E63-F2258CF50920}"/>
              </a:ext>
            </a:extLst>
          </p:cNvPr>
          <p:cNvCxnSpPr>
            <a:cxnSpLocks/>
          </p:cNvCxnSpPr>
          <p:nvPr/>
        </p:nvCxnSpPr>
        <p:spPr>
          <a:xfrm>
            <a:off x="9478926" y="3782763"/>
            <a:ext cx="106959" cy="33628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88B49843-5711-4F5F-A20F-C152E80BEC62}"/>
              </a:ext>
            </a:extLst>
          </p:cNvPr>
          <p:cNvSpPr/>
          <p:nvPr/>
        </p:nvSpPr>
        <p:spPr>
          <a:xfrm>
            <a:off x="9332267" y="4133935"/>
            <a:ext cx="659219" cy="40030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66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B9E4CD6-67A1-44D8-9F04-5EB83637E1FD}"/>
              </a:ext>
            </a:extLst>
          </p:cNvPr>
          <p:cNvSpPr/>
          <p:nvPr/>
        </p:nvSpPr>
        <p:spPr>
          <a:xfrm rot="19992454">
            <a:off x="9041220" y="3121814"/>
            <a:ext cx="962696" cy="1658182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72061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Insertion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B75E26-6542-4ADD-8F63-AFB415A5B3C3}"/>
              </a:ext>
            </a:extLst>
          </p:cNvPr>
          <p:cNvSpPr txBox="1"/>
          <p:nvPr/>
        </p:nvSpPr>
        <p:spPr>
          <a:xfrm>
            <a:off x="1180214" y="1395089"/>
            <a:ext cx="19776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u="sng" dirty="0"/>
              <a:t>2-3 tree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48E492-BBCA-4324-B409-F30CFAA6AF3C}"/>
              </a:ext>
            </a:extLst>
          </p:cNvPr>
          <p:cNvSpPr txBox="1"/>
          <p:nvPr/>
        </p:nvSpPr>
        <p:spPr>
          <a:xfrm>
            <a:off x="8318204" y="1395089"/>
            <a:ext cx="24632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u="sng" dirty="0">
                <a:solidFill>
                  <a:srgbClr val="FF0000"/>
                </a:solidFill>
              </a:rPr>
              <a:t>Red-</a:t>
            </a:r>
            <a:r>
              <a:rPr lang="en-US" sz="2800" b="1" u="sng" dirty="0"/>
              <a:t>Black</a:t>
            </a:r>
            <a:r>
              <a:rPr lang="en-US" sz="2800" u="sng" dirty="0"/>
              <a:t> tree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DE98D50-F523-4FA7-8581-3CBFAD27DD88}"/>
              </a:ext>
            </a:extLst>
          </p:cNvPr>
          <p:cNvSpPr txBox="1"/>
          <p:nvPr/>
        </p:nvSpPr>
        <p:spPr>
          <a:xfrm>
            <a:off x="1456660" y="2041451"/>
            <a:ext cx="1201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root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DA96D7-15FF-47D6-B562-1D4A17D6CD80}"/>
              </a:ext>
            </a:extLst>
          </p:cNvPr>
          <p:cNvSpPr txBox="1"/>
          <p:nvPr/>
        </p:nvSpPr>
        <p:spPr>
          <a:xfrm>
            <a:off x="9265387" y="1923763"/>
            <a:ext cx="846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root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9D421FC-2469-4FED-8632-E7BE02CF6BFA}"/>
              </a:ext>
            </a:extLst>
          </p:cNvPr>
          <p:cNvCxnSpPr>
            <a:stCxn id="3" idx="2"/>
          </p:cNvCxnSpPr>
          <p:nvPr/>
        </p:nvCxnSpPr>
        <p:spPr>
          <a:xfrm>
            <a:off x="2057400" y="2410783"/>
            <a:ext cx="186070" cy="3208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A1CF267A-FE65-4127-8B16-B878FAFB5E85}"/>
              </a:ext>
            </a:extLst>
          </p:cNvPr>
          <p:cNvSpPr/>
          <p:nvPr/>
        </p:nvSpPr>
        <p:spPr>
          <a:xfrm>
            <a:off x="946299" y="3594729"/>
            <a:ext cx="901870" cy="539206"/>
          </a:xfrm>
          <a:prstGeom prst="round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55, </a:t>
            </a:r>
            <a:r>
              <a:rPr lang="en-US" dirty="0">
                <a:solidFill>
                  <a:srgbClr val="002060"/>
                </a:solidFill>
              </a:rPr>
              <a:t>66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875B48C-A442-425E-969D-EA1F9D8946B4}"/>
              </a:ext>
            </a:extLst>
          </p:cNvPr>
          <p:cNvSpPr/>
          <p:nvPr/>
        </p:nvSpPr>
        <p:spPr>
          <a:xfrm>
            <a:off x="9149317" y="3379693"/>
            <a:ext cx="659219" cy="40030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55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3BFA381-4E20-4D60-805B-DCF56503FE1F}"/>
              </a:ext>
            </a:extLst>
          </p:cNvPr>
          <p:cNvCxnSpPr/>
          <p:nvPr/>
        </p:nvCxnSpPr>
        <p:spPr>
          <a:xfrm>
            <a:off x="9837143" y="2232757"/>
            <a:ext cx="186070" cy="32082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475EDF3-A9FA-463E-9D00-65F62CD0079D}"/>
              </a:ext>
            </a:extLst>
          </p:cNvPr>
          <p:cNvCxnSpPr>
            <a:cxnSpLocks/>
            <a:stCxn id="15" idx="3"/>
            <a:endCxn id="16" idx="7"/>
          </p:cNvCxnSpPr>
          <p:nvPr/>
        </p:nvCxnSpPr>
        <p:spPr>
          <a:xfrm flipH="1">
            <a:off x="9711996" y="2945816"/>
            <a:ext cx="279490" cy="4925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CF779D5E-AD18-4B9A-9D0D-09C84B9F0F1B}"/>
              </a:ext>
            </a:extLst>
          </p:cNvPr>
          <p:cNvSpPr/>
          <p:nvPr/>
        </p:nvSpPr>
        <p:spPr>
          <a:xfrm>
            <a:off x="9894946" y="2604135"/>
            <a:ext cx="659219" cy="40030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80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3DA96D4-3072-45BB-B418-78092579E5D4}"/>
              </a:ext>
            </a:extLst>
          </p:cNvPr>
          <p:cNvCxnSpPr>
            <a:cxnSpLocks/>
            <a:stCxn id="15" idx="5"/>
            <a:endCxn id="19" idx="1"/>
          </p:cNvCxnSpPr>
          <p:nvPr/>
        </p:nvCxnSpPr>
        <p:spPr>
          <a:xfrm>
            <a:off x="10457625" y="2945816"/>
            <a:ext cx="476065" cy="4925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60CF93A4-D37B-424F-8D5B-4D76E7C737F2}"/>
              </a:ext>
            </a:extLst>
          </p:cNvPr>
          <p:cNvSpPr/>
          <p:nvPr/>
        </p:nvSpPr>
        <p:spPr>
          <a:xfrm>
            <a:off x="10826645" y="3379693"/>
            <a:ext cx="730946" cy="40030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90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C8F68DF1-C11C-4DDE-8120-FB94CBBC885D}"/>
              </a:ext>
            </a:extLst>
          </p:cNvPr>
          <p:cNvSpPr/>
          <p:nvPr/>
        </p:nvSpPr>
        <p:spPr>
          <a:xfrm>
            <a:off x="2472070" y="3579845"/>
            <a:ext cx="845288" cy="53920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85, 90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B2A8EC25-FA87-4A96-9E50-E1C606467817}"/>
              </a:ext>
            </a:extLst>
          </p:cNvPr>
          <p:cNvSpPr/>
          <p:nvPr/>
        </p:nvSpPr>
        <p:spPr>
          <a:xfrm>
            <a:off x="1963711" y="2759567"/>
            <a:ext cx="559517" cy="53920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80</a:t>
            </a:r>
            <a:endParaRPr lang="en-US" b="1" dirty="0">
              <a:solidFill>
                <a:srgbClr val="C00000"/>
              </a:solidFill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C6036AE-46D9-491D-8A78-4713EB47BDA9}"/>
              </a:ext>
            </a:extLst>
          </p:cNvPr>
          <p:cNvCxnSpPr/>
          <p:nvPr/>
        </p:nvCxnSpPr>
        <p:spPr>
          <a:xfrm>
            <a:off x="2472070" y="3273901"/>
            <a:ext cx="186070" cy="3208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35F786E-EB09-4F6A-88A9-12507070A1D2}"/>
              </a:ext>
            </a:extLst>
          </p:cNvPr>
          <p:cNvCxnSpPr>
            <a:cxnSpLocks/>
          </p:cNvCxnSpPr>
          <p:nvPr/>
        </p:nvCxnSpPr>
        <p:spPr>
          <a:xfrm flipH="1">
            <a:off x="1711842" y="3298773"/>
            <a:ext cx="284380" cy="2959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FB7AB8E-7F36-4F47-9C62-2F4A1A9E4DCD}"/>
              </a:ext>
            </a:extLst>
          </p:cNvPr>
          <p:cNvCxnSpPr>
            <a:cxnSpLocks/>
            <a:stCxn id="19" idx="3"/>
            <a:endCxn id="33" idx="7"/>
          </p:cNvCxnSpPr>
          <p:nvPr/>
        </p:nvCxnSpPr>
        <p:spPr>
          <a:xfrm flipH="1">
            <a:off x="10492857" y="3721374"/>
            <a:ext cx="440833" cy="9355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EE03EE2A-0D15-42D9-9BEC-EA64C8CCD86B}"/>
              </a:ext>
            </a:extLst>
          </p:cNvPr>
          <p:cNvSpPr/>
          <p:nvPr/>
        </p:nvSpPr>
        <p:spPr>
          <a:xfrm>
            <a:off x="9930178" y="3756301"/>
            <a:ext cx="659219" cy="40030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85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323F042-A7B6-4AA9-8E63-F2258CF50920}"/>
              </a:ext>
            </a:extLst>
          </p:cNvPr>
          <p:cNvCxnSpPr>
            <a:cxnSpLocks/>
          </p:cNvCxnSpPr>
          <p:nvPr/>
        </p:nvCxnSpPr>
        <p:spPr>
          <a:xfrm>
            <a:off x="9478926" y="3782763"/>
            <a:ext cx="106959" cy="33628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88B49843-5711-4F5F-A20F-C152E80BEC62}"/>
              </a:ext>
            </a:extLst>
          </p:cNvPr>
          <p:cNvSpPr/>
          <p:nvPr/>
        </p:nvSpPr>
        <p:spPr>
          <a:xfrm>
            <a:off x="9332267" y="4133935"/>
            <a:ext cx="659219" cy="40030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66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B9E4CD6-67A1-44D8-9F04-5EB83637E1FD}"/>
              </a:ext>
            </a:extLst>
          </p:cNvPr>
          <p:cNvSpPr/>
          <p:nvPr/>
        </p:nvSpPr>
        <p:spPr>
          <a:xfrm rot="19992454">
            <a:off x="9041220" y="3121814"/>
            <a:ext cx="962696" cy="1658182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864A85D-3C51-4F08-9D7F-F42445FAA21D}"/>
              </a:ext>
            </a:extLst>
          </p:cNvPr>
          <p:cNvSpPr txBox="1"/>
          <p:nvPr/>
        </p:nvSpPr>
        <p:spPr>
          <a:xfrm>
            <a:off x="8218491" y="4711029"/>
            <a:ext cx="1113776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err="1">
                <a:solidFill>
                  <a:schemeClr val="accent1"/>
                </a:solidFill>
              </a:rPr>
              <a:t>Gotta</a:t>
            </a:r>
            <a:r>
              <a:rPr lang="en-US" sz="2600" dirty="0">
                <a:solidFill>
                  <a:schemeClr val="accent1"/>
                </a:solidFill>
              </a:rPr>
              <a:t> rotate!</a:t>
            </a:r>
          </a:p>
        </p:txBody>
      </p:sp>
    </p:spTree>
    <p:extLst>
      <p:ext uri="{BB962C8B-B14F-4D97-AF65-F5344CB8AC3E}">
        <p14:creationId xmlns:p14="http://schemas.microsoft.com/office/powerpoint/2010/main" val="125566221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Insertion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B75E26-6542-4ADD-8F63-AFB415A5B3C3}"/>
              </a:ext>
            </a:extLst>
          </p:cNvPr>
          <p:cNvSpPr txBox="1"/>
          <p:nvPr/>
        </p:nvSpPr>
        <p:spPr>
          <a:xfrm>
            <a:off x="1180214" y="1395089"/>
            <a:ext cx="19776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u="sng" dirty="0"/>
              <a:t>2-3 tree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48E492-BBCA-4324-B409-F30CFAA6AF3C}"/>
              </a:ext>
            </a:extLst>
          </p:cNvPr>
          <p:cNvSpPr txBox="1"/>
          <p:nvPr/>
        </p:nvSpPr>
        <p:spPr>
          <a:xfrm>
            <a:off x="8318204" y="1395089"/>
            <a:ext cx="24632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u="sng" dirty="0">
                <a:solidFill>
                  <a:srgbClr val="FF0000"/>
                </a:solidFill>
              </a:rPr>
              <a:t>Red-</a:t>
            </a:r>
            <a:r>
              <a:rPr lang="en-US" sz="2800" b="1" u="sng" dirty="0"/>
              <a:t>Black</a:t>
            </a:r>
            <a:r>
              <a:rPr lang="en-US" sz="2800" u="sng" dirty="0"/>
              <a:t> tree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DE98D50-F523-4FA7-8581-3CBFAD27DD88}"/>
              </a:ext>
            </a:extLst>
          </p:cNvPr>
          <p:cNvSpPr txBox="1"/>
          <p:nvPr/>
        </p:nvSpPr>
        <p:spPr>
          <a:xfrm>
            <a:off x="1456660" y="2041451"/>
            <a:ext cx="1201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root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DA96D7-15FF-47D6-B562-1D4A17D6CD80}"/>
              </a:ext>
            </a:extLst>
          </p:cNvPr>
          <p:cNvSpPr txBox="1"/>
          <p:nvPr/>
        </p:nvSpPr>
        <p:spPr>
          <a:xfrm>
            <a:off x="9265387" y="1923763"/>
            <a:ext cx="846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root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9D421FC-2469-4FED-8632-E7BE02CF6BFA}"/>
              </a:ext>
            </a:extLst>
          </p:cNvPr>
          <p:cNvCxnSpPr>
            <a:stCxn id="3" idx="2"/>
          </p:cNvCxnSpPr>
          <p:nvPr/>
        </p:nvCxnSpPr>
        <p:spPr>
          <a:xfrm>
            <a:off x="2057400" y="2410783"/>
            <a:ext cx="186070" cy="3208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A1CF267A-FE65-4127-8B16-B878FAFB5E85}"/>
              </a:ext>
            </a:extLst>
          </p:cNvPr>
          <p:cNvSpPr/>
          <p:nvPr/>
        </p:nvSpPr>
        <p:spPr>
          <a:xfrm>
            <a:off x="946299" y="3594729"/>
            <a:ext cx="901870" cy="539206"/>
          </a:xfrm>
          <a:prstGeom prst="round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55, </a:t>
            </a:r>
            <a:r>
              <a:rPr lang="en-US" dirty="0">
                <a:solidFill>
                  <a:srgbClr val="002060"/>
                </a:solidFill>
              </a:rPr>
              <a:t>66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875B48C-A442-425E-969D-EA1F9D8946B4}"/>
              </a:ext>
            </a:extLst>
          </p:cNvPr>
          <p:cNvSpPr/>
          <p:nvPr/>
        </p:nvSpPr>
        <p:spPr>
          <a:xfrm>
            <a:off x="9149317" y="3379693"/>
            <a:ext cx="659219" cy="40030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55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3BFA381-4E20-4D60-805B-DCF56503FE1F}"/>
              </a:ext>
            </a:extLst>
          </p:cNvPr>
          <p:cNvCxnSpPr/>
          <p:nvPr/>
        </p:nvCxnSpPr>
        <p:spPr>
          <a:xfrm>
            <a:off x="9837143" y="2232757"/>
            <a:ext cx="186070" cy="32082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475EDF3-A9FA-463E-9D00-65F62CD0079D}"/>
              </a:ext>
            </a:extLst>
          </p:cNvPr>
          <p:cNvCxnSpPr>
            <a:cxnSpLocks/>
            <a:stCxn id="15" idx="3"/>
            <a:endCxn id="16" idx="7"/>
          </p:cNvCxnSpPr>
          <p:nvPr/>
        </p:nvCxnSpPr>
        <p:spPr>
          <a:xfrm flipH="1">
            <a:off x="9711996" y="2945816"/>
            <a:ext cx="279490" cy="4925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CF779D5E-AD18-4B9A-9D0D-09C84B9F0F1B}"/>
              </a:ext>
            </a:extLst>
          </p:cNvPr>
          <p:cNvSpPr/>
          <p:nvPr/>
        </p:nvSpPr>
        <p:spPr>
          <a:xfrm>
            <a:off x="9894946" y="2604135"/>
            <a:ext cx="659219" cy="40030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80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3DA96D4-3072-45BB-B418-78092579E5D4}"/>
              </a:ext>
            </a:extLst>
          </p:cNvPr>
          <p:cNvCxnSpPr>
            <a:cxnSpLocks/>
            <a:stCxn id="15" idx="5"/>
            <a:endCxn id="19" idx="1"/>
          </p:cNvCxnSpPr>
          <p:nvPr/>
        </p:nvCxnSpPr>
        <p:spPr>
          <a:xfrm>
            <a:off x="10457625" y="2945816"/>
            <a:ext cx="476065" cy="4925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60CF93A4-D37B-424F-8D5B-4D76E7C737F2}"/>
              </a:ext>
            </a:extLst>
          </p:cNvPr>
          <p:cNvSpPr/>
          <p:nvPr/>
        </p:nvSpPr>
        <p:spPr>
          <a:xfrm>
            <a:off x="10826645" y="3379693"/>
            <a:ext cx="730946" cy="40030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90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C8F68DF1-C11C-4DDE-8120-FB94CBBC885D}"/>
              </a:ext>
            </a:extLst>
          </p:cNvPr>
          <p:cNvSpPr/>
          <p:nvPr/>
        </p:nvSpPr>
        <p:spPr>
          <a:xfrm>
            <a:off x="2472070" y="3579845"/>
            <a:ext cx="845288" cy="53920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85, 90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B2A8EC25-FA87-4A96-9E50-E1C606467817}"/>
              </a:ext>
            </a:extLst>
          </p:cNvPr>
          <p:cNvSpPr/>
          <p:nvPr/>
        </p:nvSpPr>
        <p:spPr>
          <a:xfrm>
            <a:off x="1963711" y="2759567"/>
            <a:ext cx="559517" cy="53920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80</a:t>
            </a:r>
            <a:endParaRPr lang="en-US" b="1" dirty="0">
              <a:solidFill>
                <a:srgbClr val="C00000"/>
              </a:solidFill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C6036AE-46D9-491D-8A78-4713EB47BDA9}"/>
              </a:ext>
            </a:extLst>
          </p:cNvPr>
          <p:cNvCxnSpPr/>
          <p:nvPr/>
        </p:nvCxnSpPr>
        <p:spPr>
          <a:xfrm>
            <a:off x="2472070" y="3273901"/>
            <a:ext cx="186070" cy="3208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35F786E-EB09-4F6A-88A9-12507070A1D2}"/>
              </a:ext>
            </a:extLst>
          </p:cNvPr>
          <p:cNvCxnSpPr>
            <a:cxnSpLocks/>
          </p:cNvCxnSpPr>
          <p:nvPr/>
        </p:nvCxnSpPr>
        <p:spPr>
          <a:xfrm flipH="1">
            <a:off x="1711842" y="3298773"/>
            <a:ext cx="284380" cy="2959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FB7AB8E-7F36-4F47-9C62-2F4A1A9E4DCD}"/>
              </a:ext>
            </a:extLst>
          </p:cNvPr>
          <p:cNvCxnSpPr>
            <a:cxnSpLocks/>
            <a:stCxn id="19" idx="3"/>
            <a:endCxn id="33" idx="7"/>
          </p:cNvCxnSpPr>
          <p:nvPr/>
        </p:nvCxnSpPr>
        <p:spPr>
          <a:xfrm flipH="1">
            <a:off x="10492857" y="3721374"/>
            <a:ext cx="440833" cy="9355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EE03EE2A-0D15-42D9-9BEC-EA64C8CCD86B}"/>
              </a:ext>
            </a:extLst>
          </p:cNvPr>
          <p:cNvSpPr/>
          <p:nvPr/>
        </p:nvSpPr>
        <p:spPr>
          <a:xfrm>
            <a:off x="9930178" y="3756301"/>
            <a:ext cx="659219" cy="40030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85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323F042-A7B6-4AA9-8E63-F2258CF50920}"/>
              </a:ext>
            </a:extLst>
          </p:cNvPr>
          <p:cNvCxnSpPr>
            <a:cxnSpLocks/>
          </p:cNvCxnSpPr>
          <p:nvPr/>
        </p:nvCxnSpPr>
        <p:spPr>
          <a:xfrm>
            <a:off x="9478926" y="3782763"/>
            <a:ext cx="106959" cy="33628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88B49843-5711-4F5F-A20F-C152E80BEC62}"/>
              </a:ext>
            </a:extLst>
          </p:cNvPr>
          <p:cNvSpPr/>
          <p:nvPr/>
        </p:nvSpPr>
        <p:spPr>
          <a:xfrm>
            <a:off x="9332267" y="4133935"/>
            <a:ext cx="659219" cy="40030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66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B9E4CD6-67A1-44D8-9F04-5EB83637E1FD}"/>
              </a:ext>
            </a:extLst>
          </p:cNvPr>
          <p:cNvSpPr/>
          <p:nvPr/>
        </p:nvSpPr>
        <p:spPr>
          <a:xfrm rot="19992454">
            <a:off x="9041220" y="3121814"/>
            <a:ext cx="962696" cy="1658182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864A85D-3C51-4F08-9D7F-F42445FAA21D}"/>
              </a:ext>
            </a:extLst>
          </p:cNvPr>
          <p:cNvSpPr txBox="1"/>
          <p:nvPr/>
        </p:nvSpPr>
        <p:spPr>
          <a:xfrm>
            <a:off x="8218491" y="4711029"/>
            <a:ext cx="1113776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err="1">
                <a:solidFill>
                  <a:schemeClr val="accent1"/>
                </a:solidFill>
              </a:rPr>
              <a:t>Gotta</a:t>
            </a:r>
            <a:r>
              <a:rPr lang="en-US" sz="2600" dirty="0">
                <a:solidFill>
                  <a:schemeClr val="accent1"/>
                </a:solidFill>
              </a:rPr>
              <a:t> rotate!</a:t>
            </a:r>
          </a:p>
        </p:txBody>
      </p:sp>
      <p:sp>
        <p:nvSpPr>
          <p:cNvPr id="11" name="Arrow: Curved Down 10">
            <a:extLst>
              <a:ext uri="{FF2B5EF4-FFF2-40B4-BE49-F238E27FC236}">
                <a16:creationId xmlns:a16="http://schemas.microsoft.com/office/drawing/2014/main" id="{8E32E8AB-3656-43F7-8C76-0CE9801E9FC3}"/>
              </a:ext>
            </a:extLst>
          </p:cNvPr>
          <p:cNvSpPr/>
          <p:nvPr/>
        </p:nvSpPr>
        <p:spPr>
          <a:xfrm rot="1233538" flipH="1">
            <a:off x="9070892" y="3062038"/>
            <a:ext cx="1029986" cy="521837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298120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Insertion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B75E26-6542-4ADD-8F63-AFB415A5B3C3}"/>
              </a:ext>
            </a:extLst>
          </p:cNvPr>
          <p:cNvSpPr txBox="1"/>
          <p:nvPr/>
        </p:nvSpPr>
        <p:spPr>
          <a:xfrm>
            <a:off x="1180214" y="1395089"/>
            <a:ext cx="19776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u="sng" dirty="0"/>
              <a:t>2-3 tree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48E492-BBCA-4324-B409-F30CFAA6AF3C}"/>
              </a:ext>
            </a:extLst>
          </p:cNvPr>
          <p:cNvSpPr txBox="1"/>
          <p:nvPr/>
        </p:nvSpPr>
        <p:spPr>
          <a:xfrm>
            <a:off x="8318204" y="1395089"/>
            <a:ext cx="24632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u="sng" dirty="0">
                <a:solidFill>
                  <a:srgbClr val="FF0000"/>
                </a:solidFill>
              </a:rPr>
              <a:t>Red-</a:t>
            </a:r>
            <a:r>
              <a:rPr lang="en-US" sz="2800" b="1" u="sng" dirty="0"/>
              <a:t>Black</a:t>
            </a:r>
            <a:r>
              <a:rPr lang="en-US" sz="2800" u="sng" dirty="0"/>
              <a:t> tree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DE98D50-F523-4FA7-8581-3CBFAD27DD88}"/>
              </a:ext>
            </a:extLst>
          </p:cNvPr>
          <p:cNvSpPr txBox="1"/>
          <p:nvPr/>
        </p:nvSpPr>
        <p:spPr>
          <a:xfrm>
            <a:off x="1456660" y="2041451"/>
            <a:ext cx="1201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root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DA96D7-15FF-47D6-B562-1D4A17D6CD80}"/>
              </a:ext>
            </a:extLst>
          </p:cNvPr>
          <p:cNvSpPr txBox="1"/>
          <p:nvPr/>
        </p:nvSpPr>
        <p:spPr>
          <a:xfrm>
            <a:off x="9265387" y="1923763"/>
            <a:ext cx="846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root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9D421FC-2469-4FED-8632-E7BE02CF6BFA}"/>
              </a:ext>
            </a:extLst>
          </p:cNvPr>
          <p:cNvCxnSpPr>
            <a:stCxn id="3" idx="2"/>
          </p:cNvCxnSpPr>
          <p:nvPr/>
        </p:nvCxnSpPr>
        <p:spPr>
          <a:xfrm>
            <a:off x="2057400" y="2410783"/>
            <a:ext cx="186070" cy="3208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A1CF267A-FE65-4127-8B16-B878FAFB5E85}"/>
              </a:ext>
            </a:extLst>
          </p:cNvPr>
          <p:cNvSpPr/>
          <p:nvPr/>
        </p:nvSpPr>
        <p:spPr>
          <a:xfrm>
            <a:off x="946299" y="3594729"/>
            <a:ext cx="901870" cy="539206"/>
          </a:xfrm>
          <a:prstGeom prst="round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55, </a:t>
            </a:r>
            <a:r>
              <a:rPr lang="en-US" dirty="0">
                <a:solidFill>
                  <a:srgbClr val="002060"/>
                </a:solidFill>
              </a:rPr>
              <a:t>66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875B48C-A442-425E-969D-EA1F9D8946B4}"/>
              </a:ext>
            </a:extLst>
          </p:cNvPr>
          <p:cNvSpPr/>
          <p:nvPr/>
        </p:nvSpPr>
        <p:spPr>
          <a:xfrm>
            <a:off x="9052777" y="3246599"/>
            <a:ext cx="659219" cy="40030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66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3BFA381-4E20-4D60-805B-DCF56503FE1F}"/>
              </a:ext>
            </a:extLst>
          </p:cNvPr>
          <p:cNvCxnSpPr/>
          <p:nvPr/>
        </p:nvCxnSpPr>
        <p:spPr>
          <a:xfrm>
            <a:off x="9837143" y="2232757"/>
            <a:ext cx="186070" cy="32082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475EDF3-A9FA-463E-9D00-65F62CD0079D}"/>
              </a:ext>
            </a:extLst>
          </p:cNvPr>
          <p:cNvCxnSpPr>
            <a:cxnSpLocks/>
            <a:stCxn id="15" idx="3"/>
            <a:endCxn id="16" idx="7"/>
          </p:cNvCxnSpPr>
          <p:nvPr/>
        </p:nvCxnSpPr>
        <p:spPr>
          <a:xfrm flipH="1">
            <a:off x="9615456" y="2945816"/>
            <a:ext cx="376030" cy="3594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CF779D5E-AD18-4B9A-9D0D-09C84B9F0F1B}"/>
              </a:ext>
            </a:extLst>
          </p:cNvPr>
          <p:cNvSpPr/>
          <p:nvPr/>
        </p:nvSpPr>
        <p:spPr>
          <a:xfrm>
            <a:off x="9894946" y="2604135"/>
            <a:ext cx="659219" cy="40030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80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3DA96D4-3072-45BB-B418-78092579E5D4}"/>
              </a:ext>
            </a:extLst>
          </p:cNvPr>
          <p:cNvCxnSpPr>
            <a:cxnSpLocks/>
            <a:stCxn id="15" idx="5"/>
            <a:endCxn id="19" idx="1"/>
          </p:cNvCxnSpPr>
          <p:nvPr/>
        </p:nvCxnSpPr>
        <p:spPr>
          <a:xfrm>
            <a:off x="10457625" y="2945816"/>
            <a:ext cx="476065" cy="4925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60CF93A4-D37B-424F-8D5B-4D76E7C737F2}"/>
              </a:ext>
            </a:extLst>
          </p:cNvPr>
          <p:cNvSpPr/>
          <p:nvPr/>
        </p:nvSpPr>
        <p:spPr>
          <a:xfrm>
            <a:off x="10826645" y="3379693"/>
            <a:ext cx="730946" cy="40030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90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C8F68DF1-C11C-4DDE-8120-FB94CBBC885D}"/>
              </a:ext>
            </a:extLst>
          </p:cNvPr>
          <p:cNvSpPr/>
          <p:nvPr/>
        </p:nvSpPr>
        <p:spPr>
          <a:xfrm>
            <a:off x="2472070" y="3579845"/>
            <a:ext cx="845288" cy="53920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85, 90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B2A8EC25-FA87-4A96-9E50-E1C606467817}"/>
              </a:ext>
            </a:extLst>
          </p:cNvPr>
          <p:cNvSpPr/>
          <p:nvPr/>
        </p:nvSpPr>
        <p:spPr>
          <a:xfrm>
            <a:off x="1963711" y="2759567"/>
            <a:ext cx="559517" cy="53920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80</a:t>
            </a:r>
            <a:endParaRPr lang="en-US" b="1" dirty="0">
              <a:solidFill>
                <a:srgbClr val="C00000"/>
              </a:solidFill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C6036AE-46D9-491D-8A78-4713EB47BDA9}"/>
              </a:ext>
            </a:extLst>
          </p:cNvPr>
          <p:cNvCxnSpPr/>
          <p:nvPr/>
        </p:nvCxnSpPr>
        <p:spPr>
          <a:xfrm>
            <a:off x="2472070" y="3273901"/>
            <a:ext cx="186070" cy="3208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35F786E-EB09-4F6A-88A9-12507070A1D2}"/>
              </a:ext>
            </a:extLst>
          </p:cNvPr>
          <p:cNvCxnSpPr>
            <a:cxnSpLocks/>
          </p:cNvCxnSpPr>
          <p:nvPr/>
        </p:nvCxnSpPr>
        <p:spPr>
          <a:xfrm flipH="1">
            <a:off x="1711842" y="3298773"/>
            <a:ext cx="284380" cy="2959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FB7AB8E-7F36-4F47-9C62-2F4A1A9E4DCD}"/>
              </a:ext>
            </a:extLst>
          </p:cNvPr>
          <p:cNvCxnSpPr>
            <a:cxnSpLocks/>
            <a:stCxn id="19" idx="3"/>
            <a:endCxn id="33" idx="7"/>
          </p:cNvCxnSpPr>
          <p:nvPr/>
        </p:nvCxnSpPr>
        <p:spPr>
          <a:xfrm flipH="1">
            <a:off x="10492857" y="3721374"/>
            <a:ext cx="440833" cy="9355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EE03EE2A-0D15-42D9-9BEC-EA64C8CCD86B}"/>
              </a:ext>
            </a:extLst>
          </p:cNvPr>
          <p:cNvSpPr/>
          <p:nvPr/>
        </p:nvSpPr>
        <p:spPr>
          <a:xfrm>
            <a:off x="9930178" y="3756301"/>
            <a:ext cx="659219" cy="40030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85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323F042-A7B6-4AA9-8E63-F2258CF50920}"/>
              </a:ext>
            </a:extLst>
          </p:cNvPr>
          <p:cNvCxnSpPr>
            <a:cxnSpLocks/>
            <a:stCxn id="16" idx="3"/>
            <a:endCxn id="30" idx="6"/>
          </p:cNvCxnSpPr>
          <p:nvPr/>
        </p:nvCxnSpPr>
        <p:spPr>
          <a:xfrm flipH="1">
            <a:off x="9010292" y="3588280"/>
            <a:ext cx="139025" cy="16802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88B49843-5711-4F5F-A20F-C152E80BEC62}"/>
              </a:ext>
            </a:extLst>
          </p:cNvPr>
          <p:cNvSpPr/>
          <p:nvPr/>
        </p:nvSpPr>
        <p:spPr>
          <a:xfrm>
            <a:off x="8351073" y="3556149"/>
            <a:ext cx="659219" cy="40030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55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B9E4CD6-67A1-44D8-9F04-5EB83637E1FD}"/>
              </a:ext>
            </a:extLst>
          </p:cNvPr>
          <p:cNvSpPr/>
          <p:nvPr/>
        </p:nvSpPr>
        <p:spPr>
          <a:xfrm rot="3843721">
            <a:off x="8535931" y="2863202"/>
            <a:ext cx="865792" cy="1544112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04077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Insertion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B75E26-6542-4ADD-8F63-AFB415A5B3C3}"/>
              </a:ext>
            </a:extLst>
          </p:cNvPr>
          <p:cNvSpPr txBox="1"/>
          <p:nvPr/>
        </p:nvSpPr>
        <p:spPr>
          <a:xfrm>
            <a:off x="1180214" y="1395089"/>
            <a:ext cx="19776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u="sng" dirty="0"/>
              <a:t>2-3 tree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48E492-BBCA-4324-B409-F30CFAA6AF3C}"/>
              </a:ext>
            </a:extLst>
          </p:cNvPr>
          <p:cNvSpPr txBox="1"/>
          <p:nvPr/>
        </p:nvSpPr>
        <p:spPr>
          <a:xfrm>
            <a:off x="8318204" y="1395089"/>
            <a:ext cx="24632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u="sng" dirty="0">
                <a:solidFill>
                  <a:srgbClr val="FF0000"/>
                </a:solidFill>
              </a:rPr>
              <a:t>Red-</a:t>
            </a:r>
            <a:r>
              <a:rPr lang="en-US" sz="2800" b="1" u="sng" dirty="0"/>
              <a:t>Black</a:t>
            </a:r>
            <a:r>
              <a:rPr lang="en-US" sz="2800" u="sng" dirty="0"/>
              <a:t> tree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DE98D50-F523-4FA7-8581-3CBFAD27DD88}"/>
              </a:ext>
            </a:extLst>
          </p:cNvPr>
          <p:cNvSpPr txBox="1"/>
          <p:nvPr/>
        </p:nvSpPr>
        <p:spPr>
          <a:xfrm>
            <a:off x="1456660" y="2041451"/>
            <a:ext cx="1201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root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DA96D7-15FF-47D6-B562-1D4A17D6CD80}"/>
              </a:ext>
            </a:extLst>
          </p:cNvPr>
          <p:cNvSpPr txBox="1"/>
          <p:nvPr/>
        </p:nvSpPr>
        <p:spPr>
          <a:xfrm>
            <a:off x="9265387" y="1923763"/>
            <a:ext cx="846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root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9D421FC-2469-4FED-8632-E7BE02CF6BFA}"/>
              </a:ext>
            </a:extLst>
          </p:cNvPr>
          <p:cNvCxnSpPr>
            <a:stCxn id="3" idx="2"/>
          </p:cNvCxnSpPr>
          <p:nvPr/>
        </p:nvCxnSpPr>
        <p:spPr>
          <a:xfrm>
            <a:off x="2057400" y="2410783"/>
            <a:ext cx="186070" cy="3208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A1CF267A-FE65-4127-8B16-B878FAFB5E85}"/>
              </a:ext>
            </a:extLst>
          </p:cNvPr>
          <p:cNvSpPr/>
          <p:nvPr/>
        </p:nvSpPr>
        <p:spPr>
          <a:xfrm>
            <a:off x="946299" y="3594729"/>
            <a:ext cx="901870" cy="539206"/>
          </a:xfrm>
          <a:prstGeom prst="round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55, </a:t>
            </a:r>
            <a:r>
              <a:rPr lang="en-US" dirty="0">
                <a:solidFill>
                  <a:srgbClr val="002060"/>
                </a:solidFill>
              </a:rPr>
              <a:t>66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875B48C-A442-425E-969D-EA1F9D8946B4}"/>
              </a:ext>
            </a:extLst>
          </p:cNvPr>
          <p:cNvSpPr/>
          <p:nvPr/>
        </p:nvSpPr>
        <p:spPr>
          <a:xfrm>
            <a:off x="9052777" y="3246599"/>
            <a:ext cx="659219" cy="40030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66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3BFA381-4E20-4D60-805B-DCF56503FE1F}"/>
              </a:ext>
            </a:extLst>
          </p:cNvPr>
          <p:cNvCxnSpPr/>
          <p:nvPr/>
        </p:nvCxnSpPr>
        <p:spPr>
          <a:xfrm>
            <a:off x="9837143" y="2232757"/>
            <a:ext cx="186070" cy="32082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475EDF3-A9FA-463E-9D00-65F62CD0079D}"/>
              </a:ext>
            </a:extLst>
          </p:cNvPr>
          <p:cNvCxnSpPr>
            <a:cxnSpLocks/>
            <a:stCxn id="15" idx="3"/>
            <a:endCxn id="16" idx="7"/>
          </p:cNvCxnSpPr>
          <p:nvPr/>
        </p:nvCxnSpPr>
        <p:spPr>
          <a:xfrm flipH="1">
            <a:off x="9615456" y="2945816"/>
            <a:ext cx="376030" cy="3594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CF779D5E-AD18-4B9A-9D0D-09C84B9F0F1B}"/>
              </a:ext>
            </a:extLst>
          </p:cNvPr>
          <p:cNvSpPr/>
          <p:nvPr/>
        </p:nvSpPr>
        <p:spPr>
          <a:xfrm>
            <a:off x="9894946" y="2604135"/>
            <a:ext cx="659219" cy="40030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80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3DA96D4-3072-45BB-B418-78092579E5D4}"/>
              </a:ext>
            </a:extLst>
          </p:cNvPr>
          <p:cNvCxnSpPr>
            <a:cxnSpLocks/>
            <a:stCxn id="15" idx="5"/>
            <a:endCxn id="19" idx="1"/>
          </p:cNvCxnSpPr>
          <p:nvPr/>
        </p:nvCxnSpPr>
        <p:spPr>
          <a:xfrm>
            <a:off x="10457625" y="2945816"/>
            <a:ext cx="476065" cy="4925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60CF93A4-D37B-424F-8D5B-4D76E7C737F2}"/>
              </a:ext>
            </a:extLst>
          </p:cNvPr>
          <p:cNvSpPr/>
          <p:nvPr/>
        </p:nvSpPr>
        <p:spPr>
          <a:xfrm>
            <a:off x="10826645" y="3379693"/>
            <a:ext cx="730946" cy="40030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90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C8F68DF1-C11C-4DDE-8120-FB94CBBC885D}"/>
              </a:ext>
            </a:extLst>
          </p:cNvPr>
          <p:cNvSpPr/>
          <p:nvPr/>
        </p:nvSpPr>
        <p:spPr>
          <a:xfrm>
            <a:off x="2472070" y="3579845"/>
            <a:ext cx="845288" cy="53920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85, 90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B2A8EC25-FA87-4A96-9E50-E1C606467817}"/>
              </a:ext>
            </a:extLst>
          </p:cNvPr>
          <p:cNvSpPr/>
          <p:nvPr/>
        </p:nvSpPr>
        <p:spPr>
          <a:xfrm>
            <a:off x="1963711" y="2759567"/>
            <a:ext cx="559517" cy="53920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80</a:t>
            </a:r>
            <a:endParaRPr lang="en-US" b="1" dirty="0">
              <a:solidFill>
                <a:srgbClr val="C00000"/>
              </a:solidFill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C6036AE-46D9-491D-8A78-4713EB47BDA9}"/>
              </a:ext>
            </a:extLst>
          </p:cNvPr>
          <p:cNvCxnSpPr/>
          <p:nvPr/>
        </p:nvCxnSpPr>
        <p:spPr>
          <a:xfrm>
            <a:off x="2472070" y="3273901"/>
            <a:ext cx="186070" cy="3208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35F786E-EB09-4F6A-88A9-12507070A1D2}"/>
              </a:ext>
            </a:extLst>
          </p:cNvPr>
          <p:cNvCxnSpPr>
            <a:cxnSpLocks/>
          </p:cNvCxnSpPr>
          <p:nvPr/>
        </p:nvCxnSpPr>
        <p:spPr>
          <a:xfrm flipH="1">
            <a:off x="1711842" y="3298773"/>
            <a:ext cx="284380" cy="2959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FB7AB8E-7F36-4F47-9C62-2F4A1A9E4DCD}"/>
              </a:ext>
            </a:extLst>
          </p:cNvPr>
          <p:cNvCxnSpPr>
            <a:cxnSpLocks/>
            <a:stCxn id="19" idx="3"/>
            <a:endCxn id="33" idx="7"/>
          </p:cNvCxnSpPr>
          <p:nvPr/>
        </p:nvCxnSpPr>
        <p:spPr>
          <a:xfrm flipH="1">
            <a:off x="10492857" y="3721374"/>
            <a:ext cx="440833" cy="9355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EE03EE2A-0D15-42D9-9BEC-EA64C8CCD86B}"/>
              </a:ext>
            </a:extLst>
          </p:cNvPr>
          <p:cNvSpPr/>
          <p:nvPr/>
        </p:nvSpPr>
        <p:spPr>
          <a:xfrm>
            <a:off x="9930178" y="3756301"/>
            <a:ext cx="659219" cy="40030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85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323F042-A7B6-4AA9-8E63-F2258CF50920}"/>
              </a:ext>
            </a:extLst>
          </p:cNvPr>
          <p:cNvCxnSpPr>
            <a:cxnSpLocks/>
            <a:stCxn id="16" idx="3"/>
            <a:endCxn id="30" idx="6"/>
          </p:cNvCxnSpPr>
          <p:nvPr/>
        </p:nvCxnSpPr>
        <p:spPr>
          <a:xfrm flipH="1">
            <a:off x="9010292" y="3588280"/>
            <a:ext cx="139025" cy="16802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88B49843-5711-4F5F-A20F-C152E80BEC62}"/>
              </a:ext>
            </a:extLst>
          </p:cNvPr>
          <p:cNvSpPr/>
          <p:nvPr/>
        </p:nvSpPr>
        <p:spPr>
          <a:xfrm>
            <a:off x="8351073" y="3556149"/>
            <a:ext cx="659219" cy="40030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55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B9E4CD6-67A1-44D8-9F04-5EB83637E1FD}"/>
              </a:ext>
            </a:extLst>
          </p:cNvPr>
          <p:cNvSpPr/>
          <p:nvPr/>
        </p:nvSpPr>
        <p:spPr>
          <a:xfrm rot="3843721">
            <a:off x="8535931" y="2863202"/>
            <a:ext cx="865792" cy="1544112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Connector: Curved 9">
            <a:extLst>
              <a:ext uri="{FF2B5EF4-FFF2-40B4-BE49-F238E27FC236}">
                <a16:creationId xmlns:a16="http://schemas.microsoft.com/office/drawing/2014/main" id="{720698FD-A576-4155-BAB4-E77F9E85970C}"/>
              </a:ext>
            </a:extLst>
          </p:cNvPr>
          <p:cNvCxnSpPr/>
          <p:nvPr/>
        </p:nvCxnSpPr>
        <p:spPr>
          <a:xfrm>
            <a:off x="1616149" y="4119051"/>
            <a:ext cx="907079" cy="601805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61D0A34-B8DE-4FB4-A8C9-D1D92A24AAF1}"/>
              </a:ext>
            </a:extLst>
          </p:cNvPr>
          <p:cNvSpPr txBox="1"/>
          <p:nvPr/>
        </p:nvSpPr>
        <p:spPr>
          <a:xfrm>
            <a:off x="2860157" y="4362244"/>
            <a:ext cx="30940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Let’s examine three cases for an insertion on this 3-node!</a:t>
            </a:r>
          </a:p>
        </p:txBody>
      </p:sp>
    </p:spTree>
    <p:extLst>
      <p:ext uri="{BB962C8B-B14F-4D97-AF65-F5344CB8AC3E}">
        <p14:creationId xmlns:p14="http://schemas.microsoft.com/office/powerpoint/2010/main" val="109689770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Insertion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B75E26-6542-4ADD-8F63-AFB415A5B3C3}"/>
              </a:ext>
            </a:extLst>
          </p:cNvPr>
          <p:cNvSpPr txBox="1"/>
          <p:nvPr/>
        </p:nvSpPr>
        <p:spPr>
          <a:xfrm>
            <a:off x="1180214" y="1395089"/>
            <a:ext cx="19776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u="sng" dirty="0"/>
              <a:t>2-3 tree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48E492-BBCA-4324-B409-F30CFAA6AF3C}"/>
              </a:ext>
            </a:extLst>
          </p:cNvPr>
          <p:cNvSpPr txBox="1"/>
          <p:nvPr/>
        </p:nvSpPr>
        <p:spPr>
          <a:xfrm>
            <a:off x="8318204" y="1395089"/>
            <a:ext cx="24632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u="sng" dirty="0">
                <a:solidFill>
                  <a:srgbClr val="FF0000"/>
                </a:solidFill>
              </a:rPr>
              <a:t>Red-</a:t>
            </a:r>
            <a:r>
              <a:rPr lang="en-US" sz="2800" b="1" u="sng" dirty="0"/>
              <a:t>Black</a:t>
            </a:r>
            <a:r>
              <a:rPr lang="en-US" sz="2800" u="sng" dirty="0"/>
              <a:t> tree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DE98D50-F523-4FA7-8581-3CBFAD27DD88}"/>
              </a:ext>
            </a:extLst>
          </p:cNvPr>
          <p:cNvSpPr txBox="1"/>
          <p:nvPr/>
        </p:nvSpPr>
        <p:spPr>
          <a:xfrm>
            <a:off x="1456660" y="2041451"/>
            <a:ext cx="1201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root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DA96D7-15FF-47D6-B562-1D4A17D6CD80}"/>
              </a:ext>
            </a:extLst>
          </p:cNvPr>
          <p:cNvSpPr txBox="1"/>
          <p:nvPr/>
        </p:nvSpPr>
        <p:spPr>
          <a:xfrm>
            <a:off x="9265387" y="1923763"/>
            <a:ext cx="846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root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9D421FC-2469-4FED-8632-E7BE02CF6BFA}"/>
              </a:ext>
            </a:extLst>
          </p:cNvPr>
          <p:cNvCxnSpPr>
            <a:stCxn id="3" idx="2"/>
          </p:cNvCxnSpPr>
          <p:nvPr/>
        </p:nvCxnSpPr>
        <p:spPr>
          <a:xfrm>
            <a:off x="2057400" y="2410783"/>
            <a:ext cx="186070" cy="3208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A1CF267A-FE65-4127-8B16-B878FAFB5E85}"/>
              </a:ext>
            </a:extLst>
          </p:cNvPr>
          <p:cNvSpPr/>
          <p:nvPr/>
        </p:nvSpPr>
        <p:spPr>
          <a:xfrm>
            <a:off x="946299" y="3594729"/>
            <a:ext cx="901870" cy="539206"/>
          </a:xfrm>
          <a:prstGeom prst="round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55, </a:t>
            </a:r>
            <a:r>
              <a:rPr lang="en-US" dirty="0">
                <a:solidFill>
                  <a:srgbClr val="002060"/>
                </a:solidFill>
              </a:rPr>
              <a:t>66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875B48C-A442-425E-969D-EA1F9D8946B4}"/>
              </a:ext>
            </a:extLst>
          </p:cNvPr>
          <p:cNvSpPr/>
          <p:nvPr/>
        </p:nvSpPr>
        <p:spPr>
          <a:xfrm>
            <a:off x="9052777" y="3246599"/>
            <a:ext cx="659219" cy="40030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66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3BFA381-4E20-4D60-805B-DCF56503FE1F}"/>
              </a:ext>
            </a:extLst>
          </p:cNvPr>
          <p:cNvCxnSpPr/>
          <p:nvPr/>
        </p:nvCxnSpPr>
        <p:spPr>
          <a:xfrm>
            <a:off x="9837143" y="2232757"/>
            <a:ext cx="186070" cy="32082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475EDF3-A9FA-463E-9D00-65F62CD0079D}"/>
              </a:ext>
            </a:extLst>
          </p:cNvPr>
          <p:cNvCxnSpPr>
            <a:cxnSpLocks/>
            <a:stCxn id="15" idx="3"/>
            <a:endCxn id="16" idx="7"/>
          </p:cNvCxnSpPr>
          <p:nvPr/>
        </p:nvCxnSpPr>
        <p:spPr>
          <a:xfrm flipH="1">
            <a:off x="9615456" y="2945816"/>
            <a:ext cx="376030" cy="3594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CF779D5E-AD18-4B9A-9D0D-09C84B9F0F1B}"/>
              </a:ext>
            </a:extLst>
          </p:cNvPr>
          <p:cNvSpPr/>
          <p:nvPr/>
        </p:nvSpPr>
        <p:spPr>
          <a:xfrm>
            <a:off x="9894946" y="2604135"/>
            <a:ext cx="659219" cy="40030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80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3DA96D4-3072-45BB-B418-78092579E5D4}"/>
              </a:ext>
            </a:extLst>
          </p:cNvPr>
          <p:cNvCxnSpPr>
            <a:cxnSpLocks/>
            <a:stCxn id="15" idx="5"/>
            <a:endCxn id="19" idx="1"/>
          </p:cNvCxnSpPr>
          <p:nvPr/>
        </p:nvCxnSpPr>
        <p:spPr>
          <a:xfrm>
            <a:off x="10457625" y="2945816"/>
            <a:ext cx="476065" cy="4925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60CF93A4-D37B-424F-8D5B-4D76E7C737F2}"/>
              </a:ext>
            </a:extLst>
          </p:cNvPr>
          <p:cNvSpPr/>
          <p:nvPr/>
        </p:nvSpPr>
        <p:spPr>
          <a:xfrm>
            <a:off x="10826645" y="3379693"/>
            <a:ext cx="730946" cy="40030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90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C8F68DF1-C11C-4DDE-8120-FB94CBBC885D}"/>
              </a:ext>
            </a:extLst>
          </p:cNvPr>
          <p:cNvSpPr/>
          <p:nvPr/>
        </p:nvSpPr>
        <p:spPr>
          <a:xfrm>
            <a:off x="2472070" y="3579845"/>
            <a:ext cx="845288" cy="53920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85, 90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B2A8EC25-FA87-4A96-9E50-E1C606467817}"/>
              </a:ext>
            </a:extLst>
          </p:cNvPr>
          <p:cNvSpPr/>
          <p:nvPr/>
        </p:nvSpPr>
        <p:spPr>
          <a:xfrm>
            <a:off x="1963711" y="2759567"/>
            <a:ext cx="559517" cy="53920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80</a:t>
            </a:r>
            <a:endParaRPr lang="en-US" b="1" dirty="0">
              <a:solidFill>
                <a:srgbClr val="C00000"/>
              </a:solidFill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C6036AE-46D9-491D-8A78-4713EB47BDA9}"/>
              </a:ext>
            </a:extLst>
          </p:cNvPr>
          <p:cNvCxnSpPr/>
          <p:nvPr/>
        </p:nvCxnSpPr>
        <p:spPr>
          <a:xfrm>
            <a:off x="2472070" y="3273901"/>
            <a:ext cx="186070" cy="3208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35F786E-EB09-4F6A-88A9-12507070A1D2}"/>
              </a:ext>
            </a:extLst>
          </p:cNvPr>
          <p:cNvCxnSpPr>
            <a:cxnSpLocks/>
          </p:cNvCxnSpPr>
          <p:nvPr/>
        </p:nvCxnSpPr>
        <p:spPr>
          <a:xfrm flipH="1">
            <a:off x="1711842" y="3298773"/>
            <a:ext cx="284380" cy="2959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FB7AB8E-7F36-4F47-9C62-2F4A1A9E4DCD}"/>
              </a:ext>
            </a:extLst>
          </p:cNvPr>
          <p:cNvCxnSpPr>
            <a:cxnSpLocks/>
            <a:stCxn id="19" idx="3"/>
            <a:endCxn id="33" idx="7"/>
          </p:cNvCxnSpPr>
          <p:nvPr/>
        </p:nvCxnSpPr>
        <p:spPr>
          <a:xfrm flipH="1">
            <a:off x="10492857" y="3721374"/>
            <a:ext cx="440833" cy="9355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EE03EE2A-0D15-42D9-9BEC-EA64C8CCD86B}"/>
              </a:ext>
            </a:extLst>
          </p:cNvPr>
          <p:cNvSpPr/>
          <p:nvPr/>
        </p:nvSpPr>
        <p:spPr>
          <a:xfrm>
            <a:off x="9930178" y="3756301"/>
            <a:ext cx="659219" cy="40030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85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323F042-A7B6-4AA9-8E63-F2258CF50920}"/>
              </a:ext>
            </a:extLst>
          </p:cNvPr>
          <p:cNvCxnSpPr>
            <a:cxnSpLocks/>
            <a:stCxn id="16" idx="3"/>
            <a:endCxn id="30" idx="6"/>
          </p:cNvCxnSpPr>
          <p:nvPr/>
        </p:nvCxnSpPr>
        <p:spPr>
          <a:xfrm flipH="1">
            <a:off x="9010292" y="3588280"/>
            <a:ext cx="139025" cy="16802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88B49843-5711-4F5F-A20F-C152E80BEC62}"/>
              </a:ext>
            </a:extLst>
          </p:cNvPr>
          <p:cNvSpPr/>
          <p:nvPr/>
        </p:nvSpPr>
        <p:spPr>
          <a:xfrm>
            <a:off x="8351073" y="3556149"/>
            <a:ext cx="659219" cy="40030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55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B9E4CD6-67A1-44D8-9F04-5EB83637E1FD}"/>
              </a:ext>
            </a:extLst>
          </p:cNvPr>
          <p:cNvSpPr/>
          <p:nvPr/>
        </p:nvSpPr>
        <p:spPr>
          <a:xfrm rot="3843721">
            <a:off x="8535931" y="2863202"/>
            <a:ext cx="865792" cy="1544112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61D0A34-B8DE-4FB4-A8C9-D1D92A24AAF1}"/>
              </a:ext>
            </a:extLst>
          </p:cNvPr>
          <p:cNvSpPr txBox="1"/>
          <p:nvPr/>
        </p:nvSpPr>
        <p:spPr>
          <a:xfrm>
            <a:off x="3717408" y="1785263"/>
            <a:ext cx="3094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Insert 70</a:t>
            </a:r>
          </a:p>
        </p:txBody>
      </p:sp>
    </p:spTree>
    <p:extLst>
      <p:ext uri="{BB962C8B-B14F-4D97-AF65-F5344CB8AC3E}">
        <p14:creationId xmlns:p14="http://schemas.microsoft.com/office/powerpoint/2010/main" val="156001805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Insertion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B75E26-6542-4ADD-8F63-AFB415A5B3C3}"/>
              </a:ext>
            </a:extLst>
          </p:cNvPr>
          <p:cNvSpPr txBox="1"/>
          <p:nvPr/>
        </p:nvSpPr>
        <p:spPr>
          <a:xfrm>
            <a:off x="1180214" y="1395089"/>
            <a:ext cx="19776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u="sng" dirty="0"/>
              <a:t>2-3 tree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48E492-BBCA-4324-B409-F30CFAA6AF3C}"/>
              </a:ext>
            </a:extLst>
          </p:cNvPr>
          <p:cNvSpPr txBox="1"/>
          <p:nvPr/>
        </p:nvSpPr>
        <p:spPr>
          <a:xfrm>
            <a:off x="8318204" y="1395089"/>
            <a:ext cx="24632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u="sng" dirty="0">
                <a:solidFill>
                  <a:srgbClr val="FF0000"/>
                </a:solidFill>
              </a:rPr>
              <a:t>Red-</a:t>
            </a:r>
            <a:r>
              <a:rPr lang="en-US" sz="2800" b="1" u="sng" dirty="0"/>
              <a:t>Black</a:t>
            </a:r>
            <a:r>
              <a:rPr lang="en-US" sz="2800" u="sng" dirty="0"/>
              <a:t> tree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DE98D50-F523-4FA7-8581-3CBFAD27DD88}"/>
              </a:ext>
            </a:extLst>
          </p:cNvPr>
          <p:cNvSpPr txBox="1"/>
          <p:nvPr/>
        </p:nvSpPr>
        <p:spPr>
          <a:xfrm>
            <a:off x="1456660" y="2041451"/>
            <a:ext cx="1201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root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DA96D7-15FF-47D6-B562-1D4A17D6CD80}"/>
              </a:ext>
            </a:extLst>
          </p:cNvPr>
          <p:cNvSpPr txBox="1"/>
          <p:nvPr/>
        </p:nvSpPr>
        <p:spPr>
          <a:xfrm>
            <a:off x="9265387" y="1923763"/>
            <a:ext cx="846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root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9D421FC-2469-4FED-8632-E7BE02CF6BFA}"/>
              </a:ext>
            </a:extLst>
          </p:cNvPr>
          <p:cNvCxnSpPr>
            <a:stCxn id="3" idx="2"/>
          </p:cNvCxnSpPr>
          <p:nvPr/>
        </p:nvCxnSpPr>
        <p:spPr>
          <a:xfrm>
            <a:off x="2057400" y="2410783"/>
            <a:ext cx="186070" cy="3208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A1CF267A-FE65-4127-8B16-B878FAFB5E85}"/>
              </a:ext>
            </a:extLst>
          </p:cNvPr>
          <p:cNvSpPr/>
          <p:nvPr/>
        </p:nvSpPr>
        <p:spPr>
          <a:xfrm>
            <a:off x="648586" y="3594729"/>
            <a:ext cx="1315125" cy="539206"/>
          </a:xfrm>
          <a:prstGeom prst="round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55, </a:t>
            </a:r>
            <a:r>
              <a:rPr lang="en-US" dirty="0">
                <a:solidFill>
                  <a:srgbClr val="002060"/>
                </a:solidFill>
              </a:rPr>
              <a:t>66, </a:t>
            </a:r>
            <a:r>
              <a:rPr lang="en-US" dirty="0">
                <a:solidFill>
                  <a:schemeClr val="accent2"/>
                </a:solidFill>
              </a:rPr>
              <a:t>70</a:t>
            </a:r>
            <a:endParaRPr lang="en-US" b="1" dirty="0">
              <a:solidFill>
                <a:schemeClr val="accent2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875B48C-A442-425E-969D-EA1F9D8946B4}"/>
              </a:ext>
            </a:extLst>
          </p:cNvPr>
          <p:cNvSpPr/>
          <p:nvPr/>
        </p:nvSpPr>
        <p:spPr>
          <a:xfrm>
            <a:off x="9052777" y="3246599"/>
            <a:ext cx="659219" cy="40030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66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3BFA381-4E20-4D60-805B-DCF56503FE1F}"/>
              </a:ext>
            </a:extLst>
          </p:cNvPr>
          <p:cNvCxnSpPr/>
          <p:nvPr/>
        </p:nvCxnSpPr>
        <p:spPr>
          <a:xfrm>
            <a:off x="9837143" y="2232757"/>
            <a:ext cx="186070" cy="32082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475EDF3-A9FA-463E-9D00-65F62CD0079D}"/>
              </a:ext>
            </a:extLst>
          </p:cNvPr>
          <p:cNvCxnSpPr>
            <a:cxnSpLocks/>
            <a:stCxn id="15" idx="3"/>
            <a:endCxn id="16" idx="7"/>
          </p:cNvCxnSpPr>
          <p:nvPr/>
        </p:nvCxnSpPr>
        <p:spPr>
          <a:xfrm flipH="1">
            <a:off x="9615456" y="2945816"/>
            <a:ext cx="376030" cy="3594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CF779D5E-AD18-4B9A-9D0D-09C84B9F0F1B}"/>
              </a:ext>
            </a:extLst>
          </p:cNvPr>
          <p:cNvSpPr/>
          <p:nvPr/>
        </p:nvSpPr>
        <p:spPr>
          <a:xfrm>
            <a:off x="9894946" y="2604135"/>
            <a:ext cx="659219" cy="40030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80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3DA96D4-3072-45BB-B418-78092579E5D4}"/>
              </a:ext>
            </a:extLst>
          </p:cNvPr>
          <p:cNvCxnSpPr>
            <a:cxnSpLocks/>
            <a:stCxn id="15" idx="5"/>
            <a:endCxn id="19" idx="1"/>
          </p:cNvCxnSpPr>
          <p:nvPr/>
        </p:nvCxnSpPr>
        <p:spPr>
          <a:xfrm>
            <a:off x="10457625" y="2945816"/>
            <a:ext cx="476065" cy="4925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60CF93A4-D37B-424F-8D5B-4D76E7C737F2}"/>
              </a:ext>
            </a:extLst>
          </p:cNvPr>
          <p:cNvSpPr/>
          <p:nvPr/>
        </p:nvSpPr>
        <p:spPr>
          <a:xfrm>
            <a:off x="10826645" y="3379693"/>
            <a:ext cx="730946" cy="40030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90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C8F68DF1-C11C-4DDE-8120-FB94CBBC885D}"/>
              </a:ext>
            </a:extLst>
          </p:cNvPr>
          <p:cNvSpPr/>
          <p:nvPr/>
        </p:nvSpPr>
        <p:spPr>
          <a:xfrm>
            <a:off x="2472070" y="3579845"/>
            <a:ext cx="845288" cy="53920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85, 90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B2A8EC25-FA87-4A96-9E50-E1C606467817}"/>
              </a:ext>
            </a:extLst>
          </p:cNvPr>
          <p:cNvSpPr/>
          <p:nvPr/>
        </p:nvSpPr>
        <p:spPr>
          <a:xfrm>
            <a:off x="1963711" y="2759567"/>
            <a:ext cx="559517" cy="53920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80</a:t>
            </a:r>
            <a:endParaRPr lang="en-US" b="1" dirty="0">
              <a:solidFill>
                <a:srgbClr val="C00000"/>
              </a:solidFill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C6036AE-46D9-491D-8A78-4713EB47BDA9}"/>
              </a:ext>
            </a:extLst>
          </p:cNvPr>
          <p:cNvCxnSpPr/>
          <p:nvPr/>
        </p:nvCxnSpPr>
        <p:spPr>
          <a:xfrm>
            <a:off x="2472070" y="3273901"/>
            <a:ext cx="186070" cy="3208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35F786E-EB09-4F6A-88A9-12507070A1D2}"/>
              </a:ext>
            </a:extLst>
          </p:cNvPr>
          <p:cNvCxnSpPr>
            <a:cxnSpLocks/>
          </p:cNvCxnSpPr>
          <p:nvPr/>
        </p:nvCxnSpPr>
        <p:spPr>
          <a:xfrm flipH="1">
            <a:off x="1711842" y="3298773"/>
            <a:ext cx="284380" cy="2959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FB7AB8E-7F36-4F47-9C62-2F4A1A9E4DCD}"/>
              </a:ext>
            </a:extLst>
          </p:cNvPr>
          <p:cNvCxnSpPr>
            <a:cxnSpLocks/>
            <a:stCxn id="19" idx="3"/>
            <a:endCxn id="33" idx="7"/>
          </p:cNvCxnSpPr>
          <p:nvPr/>
        </p:nvCxnSpPr>
        <p:spPr>
          <a:xfrm flipH="1">
            <a:off x="10492857" y="3721374"/>
            <a:ext cx="440833" cy="9355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EE03EE2A-0D15-42D9-9BEC-EA64C8CCD86B}"/>
              </a:ext>
            </a:extLst>
          </p:cNvPr>
          <p:cNvSpPr/>
          <p:nvPr/>
        </p:nvSpPr>
        <p:spPr>
          <a:xfrm>
            <a:off x="9930178" y="3756301"/>
            <a:ext cx="659219" cy="40030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85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323F042-A7B6-4AA9-8E63-F2258CF50920}"/>
              </a:ext>
            </a:extLst>
          </p:cNvPr>
          <p:cNvCxnSpPr>
            <a:cxnSpLocks/>
            <a:stCxn id="16" idx="3"/>
            <a:endCxn id="30" idx="6"/>
          </p:cNvCxnSpPr>
          <p:nvPr/>
        </p:nvCxnSpPr>
        <p:spPr>
          <a:xfrm flipH="1">
            <a:off x="9010292" y="3588280"/>
            <a:ext cx="139025" cy="16802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88B49843-5711-4F5F-A20F-C152E80BEC62}"/>
              </a:ext>
            </a:extLst>
          </p:cNvPr>
          <p:cNvSpPr/>
          <p:nvPr/>
        </p:nvSpPr>
        <p:spPr>
          <a:xfrm>
            <a:off x="8351073" y="3556149"/>
            <a:ext cx="659219" cy="40030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55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B9E4CD6-67A1-44D8-9F04-5EB83637E1FD}"/>
              </a:ext>
            </a:extLst>
          </p:cNvPr>
          <p:cNvSpPr/>
          <p:nvPr/>
        </p:nvSpPr>
        <p:spPr>
          <a:xfrm rot="6264677">
            <a:off x="8555423" y="2764352"/>
            <a:ext cx="1260310" cy="1914046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61D0A34-B8DE-4FB4-A8C9-D1D92A24AAF1}"/>
              </a:ext>
            </a:extLst>
          </p:cNvPr>
          <p:cNvSpPr txBox="1"/>
          <p:nvPr/>
        </p:nvSpPr>
        <p:spPr>
          <a:xfrm>
            <a:off x="3717408" y="1785263"/>
            <a:ext cx="3094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Insert 70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516181A-A377-4F62-91CF-2FC02AA6D796}"/>
              </a:ext>
            </a:extLst>
          </p:cNvPr>
          <p:cNvCxnSpPr>
            <a:cxnSpLocks/>
            <a:stCxn id="16" idx="4"/>
            <a:endCxn id="27" idx="0"/>
          </p:cNvCxnSpPr>
          <p:nvPr/>
        </p:nvCxnSpPr>
        <p:spPr>
          <a:xfrm>
            <a:off x="9382387" y="3646903"/>
            <a:ext cx="231029" cy="33955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F1302541-5A5E-43C2-B4E2-E665AC8C9A0C}"/>
              </a:ext>
            </a:extLst>
          </p:cNvPr>
          <p:cNvSpPr/>
          <p:nvPr/>
        </p:nvSpPr>
        <p:spPr>
          <a:xfrm>
            <a:off x="9283806" y="3986462"/>
            <a:ext cx="659219" cy="40030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2"/>
                </a:solidFill>
              </a:rPr>
              <a:t>70</a:t>
            </a:r>
          </a:p>
        </p:txBody>
      </p:sp>
    </p:spTree>
    <p:extLst>
      <p:ext uri="{BB962C8B-B14F-4D97-AF65-F5344CB8AC3E}">
        <p14:creationId xmlns:p14="http://schemas.microsoft.com/office/powerpoint/2010/main" val="59555374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Insertion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B75E26-6542-4ADD-8F63-AFB415A5B3C3}"/>
              </a:ext>
            </a:extLst>
          </p:cNvPr>
          <p:cNvSpPr txBox="1"/>
          <p:nvPr/>
        </p:nvSpPr>
        <p:spPr>
          <a:xfrm>
            <a:off x="1180214" y="1395089"/>
            <a:ext cx="19776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u="sng" dirty="0"/>
              <a:t>2-3 tree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48E492-BBCA-4324-B409-F30CFAA6AF3C}"/>
              </a:ext>
            </a:extLst>
          </p:cNvPr>
          <p:cNvSpPr txBox="1"/>
          <p:nvPr/>
        </p:nvSpPr>
        <p:spPr>
          <a:xfrm>
            <a:off x="8318204" y="1395089"/>
            <a:ext cx="24632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u="sng" dirty="0">
                <a:solidFill>
                  <a:srgbClr val="FF0000"/>
                </a:solidFill>
              </a:rPr>
              <a:t>Red-</a:t>
            </a:r>
            <a:r>
              <a:rPr lang="en-US" sz="2800" b="1" u="sng" dirty="0"/>
              <a:t>Black</a:t>
            </a:r>
            <a:r>
              <a:rPr lang="en-US" sz="2800" u="sng" dirty="0"/>
              <a:t> tree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DE98D50-F523-4FA7-8581-3CBFAD27DD88}"/>
              </a:ext>
            </a:extLst>
          </p:cNvPr>
          <p:cNvSpPr txBox="1"/>
          <p:nvPr/>
        </p:nvSpPr>
        <p:spPr>
          <a:xfrm>
            <a:off x="1456660" y="2041451"/>
            <a:ext cx="1201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root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DA96D7-15FF-47D6-B562-1D4A17D6CD80}"/>
              </a:ext>
            </a:extLst>
          </p:cNvPr>
          <p:cNvSpPr txBox="1"/>
          <p:nvPr/>
        </p:nvSpPr>
        <p:spPr>
          <a:xfrm>
            <a:off x="9265387" y="1923763"/>
            <a:ext cx="846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root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9D421FC-2469-4FED-8632-E7BE02CF6BFA}"/>
              </a:ext>
            </a:extLst>
          </p:cNvPr>
          <p:cNvCxnSpPr>
            <a:stCxn id="3" idx="2"/>
          </p:cNvCxnSpPr>
          <p:nvPr/>
        </p:nvCxnSpPr>
        <p:spPr>
          <a:xfrm>
            <a:off x="2057400" y="2410783"/>
            <a:ext cx="186070" cy="3208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A1CF267A-FE65-4127-8B16-B878FAFB5E85}"/>
              </a:ext>
            </a:extLst>
          </p:cNvPr>
          <p:cNvSpPr/>
          <p:nvPr/>
        </p:nvSpPr>
        <p:spPr>
          <a:xfrm>
            <a:off x="648586" y="3594729"/>
            <a:ext cx="1315125" cy="539206"/>
          </a:xfrm>
          <a:prstGeom prst="round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55, </a:t>
            </a:r>
            <a:r>
              <a:rPr lang="en-US" dirty="0">
                <a:solidFill>
                  <a:srgbClr val="002060"/>
                </a:solidFill>
              </a:rPr>
              <a:t>66, </a:t>
            </a:r>
            <a:r>
              <a:rPr lang="en-US" dirty="0">
                <a:solidFill>
                  <a:schemeClr val="accent2"/>
                </a:solidFill>
              </a:rPr>
              <a:t>70</a:t>
            </a:r>
            <a:endParaRPr lang="en-US" b="1" dirty="0">
              <a:solidFill>
                <a:schemeClr val="accent2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875B48C-A442-425E-969D-EA1F9D8946B4}"/>
              </a:ext>
            </a:extLst>
          </p:cNvPr>
          <p:cNvSpPr/>
          <p:nvPr/>
        </p:nvSpPr>
        <p:spPr>
          <a:xfrm>
            <a:off x="9052777" y="3246599"/>
            <a:ext cx="659219" cy="40030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66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3BFA381-4E20-4D60-805B-DCF56503FE1F}"/>
              </a:ext>
            </a:extLst>
          </p:cNvPr>
          <p:cNvCxnSpPr/>
          <p:nvPr/>
        </p:nvCxnSpPr>
        <p:spPr>
          <a:xfrm>
            <a:off x="9837143" y="2232757"/>
            <a:ext cx="186070" cy="32082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475EDF3-A9FA-463E-9D00-65F62CD0079D}"/>
              </a:ext>
            </a:extLst>
          </p:cNvPr>
          <p:cNvCxnSpPr>
            <a:cxnSpLocks/>
            <a:stCxn id="15" idx="3"/>
            <a:endCxn id="16" idx="7"/>
          </p:cNvCxnSpPr>
          <p:nvPr/>
        </p:nvCxnSpPr>
        <p:spPr>
          <a:xfrm flipH="1">
            <a:off x="9615456" y="2945816"/>
            <a:ext cx="376030" cy="3594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CF779D5E-AD18-4B9A-9D0D-09C84B9F0F1B}"/>
              </a:ext>
            </a:extLst>
          </p:cNvPr>
          <p:cNvSpPr/>
          <p:nvPr/>
        </p:nvSpPr>
        <p:spPr>
          <a:xfrm>
            <a:off x="9894946" y="2604135"/>
            <a:ext cx="659219" cy="40030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80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3DA96D4-3072-45BB-B418-78092579E5D4}"/>
              </a:ext>
            </a:extLst>
          </p:cNvPr>
          <p:cNvCxnSpPr>
            <a:cxnSpLocks/>
            <a:stCxn id="15" idx="5"/>
            <a:endCxn id="19" idx="1"/>
          </p:cNvCxnSpPr>
          <p:nvPr/>
        </p:nvCxnSpPr>
        <p:spPr>
          <a:xfrm>
            <a:off x="10457625" y="2945816"/>
            <a:ext cx="476065" cy="4925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60CF93A4-D37B-424F-8D5B-4D76E7C737F2}"/>
              </a:ext>
            </a:extLst>
          </p:cNvPr>
          <p:cNvSpPr/>
          <p:nvPr/>
        </p:nvSpPr>
        <p:spPr>
          <a:xfrm>
            <a:off x="10826645" y="3379693"/>
            <a:ext cx="730946" cy="40030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90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C8F68DF1-C11C-4DDE-8120-FB94CBBC885D}"/>
              </a:ext>
            </a:extLst>
          </p:cNvPr>
          <p:cNvSpPr/>
          <p:nvPr/>
        </p:nvSpPr>
        <p:spPr>
          <a:xfrm>
            <a:off x="2472070" y="3579845"/>
            <a:ext cx="845288" cy="53920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85, 90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B2A8EC25-FA87-4A96-9E50-E1C606467817}"/>
              </a:ext>
            </a:extLst>
          </p:cNvPr>
          <p:cNvSpPr/>
          <p:nvPr/>
        </p:nvSpPr>
        <p:spPr>
          <a:xfrm>
            <a:off x="1963711" y="2759567"/>
            <a:ext cx="559517" cy="53920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80</a:t>
            </a:r>
            <a:endParaRPr lang="en-US" b="1" dirty="0">
              <a:solidFill>
                <a:srgbClr val="C00000"/>
              </a:solidFill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C6036AE-46D9-491D-8A78-4713EB47BDA9}"/>
              </a:ext>
            </a:extLst>
          </p:cNvPr>
          <p:cNvCxnSpPr/>
          <p:nvPr/>
        </p:nvCxnSpPr>
        <p:spPr>
          <a:xfrm>
            <a:off x="2472070" y="3273901"/>
            <a:ext cx="186070" cy="3208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35F786E-EB09-4F6A-88A9-12507070A1D2}"/>
              </a:ext>
            </a:extLst>
          </p:cNvPr>
          <p:cNvCxnSpPr>
            <a:cxnSpLocks/>
          </p:cNvCxnSpPr>
          <p:nvPr/>
        </p:nvCxnSpPr>
        <p:spPr>
          <a:xfrm flipH="1">
            <a:off x="1711842" y="3298773"/>
            <a:ext cx="284380" cy="2959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FB7AB8E-7F36-4F47-9C62-2F4A1A9E4DCD}"/>
              </a:ext>
            </a:extLst>
          </p:cNvPr>
          <p:cNvCxnSpPr>
            <a:cxnSpLocks/>
            <a:stCxn id="19" idx="3"/>
            <a:endCxn id="33" idx="7"/>
          </p:cNvCxnSpPr>
          <p:nvPr/>
        </p:nvCxnSpPr>
        <p:spPr>
          <a:xfrm flipH="1">
            <a:off x="10492857" y="3721374"/>
            <a:ext cx="440833" cy="9355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EE03EE2A-0D15-42D9-9BEC-EA64C8CCD86B}"/>
              </a:ext>
            </a:extLst>
          </p:cNvPr>
          <p:cNvSpPr/>
          <p:nvPr/>
        </p:nvSpPr>
        <p:spPr>
          <a:xfrm>
            <a:off x="9930178" y="3756301"/>
            <a:ext cx="659219" cy="40030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85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323F042-A7B6-4AA9-8E63-F2258CF50920}"/>
              </a:ext>
            </a:extLst>
          </p:cNvPr>
          <p:cNvCxnSpPr>
            <a:cxnSpLocks/>
            <a:stCxn id="16" idx="3"/>
            <a:endCxn id="30" idx="6"/>
          </p:cNvCxnSpPr>
          <p:nvPr/>
        </p:nvCxnSpPr>
        <p:spPr>
          <a:xfrm flipH="1">
            <a:off x="9010292" y="3588280"/>
            <a:ext cx="139025" cy="16802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88B49843-5711-4F5F-A20F-C152E80BEC62}"/>
              </a:ext>
            </a:extLst>
          </p:cNvPr>
          <p:cNvSpPr/>
          <p:nvPr/>
        </p:nvSpPr>
        <p:spPr>
          <a:xfrm>
            <a:off x="8351073" y="3556149"/>
            <a:ext cx="659219" cy="40030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55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B9E4CD6-67A1-44D8-9F04-5EB83637E1FD}"/>
              </a:ext>
            </a:extLst>
          </p:cNvPr>
          <p:cNvSpPr/>
          <p:nvPr/>
        </p:nvSpPr>
        <p:spPr>
          <a:xfrm rot="6264677">
            <a:off x="8555423" y="2764352"/>
            <a:ext cx="1260310" cy="1914046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61D0A34-B8DE-4FB4-A8C9-D1D92A24AAF1}"/>
              </a:ext>
            </a:extLst>
          </p:cNvPr>
          <p:cNvSpPr txBox="1"/>
          <p:nvPr/>
        </p:nvSpPr>
        <p:spPr>
          <a:xfrm>
            <a:off x="3717408" y="1785263"/>
            <a:ext cx="3094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Insert 70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516181A-A377-4F62-91CF-2FC02AA6D796}"/>
              </a:ext>
            </a:extLst>
          </p:cNvPr>
          <p:cNvCxnSpPr>
            <a:cxnSpLocks/>
            <a:stCxn id="16" idx="4"/>
            <a:endCxn id="27" idx="0"/>
          </p:cNvCxnSpPr>
          <p:nvPr/>
        </p:nvCxnSpPr>
        <p:spPr>
          <a:xfrm>
            <a:off x="9382387" y="3646903"/>
            <a:ext cx="231029" cy="33955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F1302541-5A5E-43C2-B4E2-E665AC8C9A0C}"/>
              </a:ext>
            </a:extLst>
          </p:cNvPr>
          <p:cNvSpPr/>
          <p:nvPr/>
        </p:nvSpPr>
        <p:spPr>
          <a:xfrm>
            <a:off x="9283806" y="3986462"/>
            <a:ext cx="659219" cy="40030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2"/>
                </a:solidFill>
              </a:rPr>
              <a:t>70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23D84EB-158A-4D7F-AC98-0191BEA9C5C7}"/>
              </a:ext>
            </a:extLst>
          </p:cNvPr>
          <p:cNvSpPr txBox="1"/>
          <p:nvPr/>
        </p:nvSpPr>
        <p:spPr>
          <a:xfrm>
            <a:off x="925032" y="4651821"/>
            <a:ext cx="3094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Overflow! </a:t>
            </a:r>
            <a:r>
              <a:rPr lang="en-US" b="1" dirty="0">
                <a:solidFill>
                  <a:schemeClr val="accent1"/>
                </a:solidFill>
                <a:sym typeface="Wingdings"/>
              </a:rPr>
              <a:t>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4D638F1-7193-4112-B91F-E87D92D20859}"/>
              </a:ext>
            </a:extLst>
          </p:cNvPr>
          <p:cNvSpPr txBox="1"/>
          <p:nvPr/>
        </p:nvSpPr>
        <p:spPr>
          <a:xfrm>
            <a:off x="8383140" y="4819098"/>
            <a:ext cx="3094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chemeClr val="accent1"/>
                </a:solidFill>
                <a:latin typeface="Consolas" panose="020B0609020204030204" pitchFamily="49" charset="0"/>
              </a:rPr>
              <a:t>flipColors</a:t>
            </a:r>
            <a:r>
              <a:rPr lang="en-US" b="1" dirty="0">
                <a:solidFill>
                  <a:schemeClr val="accent1"/>
                </a:solidFill>
                <a:latin typeface="Consolas" panose="020B0609020204030204" pitchFamily="49" charset="0"/>
              </a:rPr>
              <a:t>()! </a:t>
            </a:r>
            <a:r>
              <a:rPr lang="en-US" b="1" dirty="0">
                <a:solidFill>
                  <a:schemeClr val="accent1"/>
                </a:solidFill>
                <a:latin typeface="Consolas" panose="020B0609020204030204" pitchFamily="49" charset="0"/>
                <a:sym typeface="Wingdings"/>
              </a:rPr>
              <a:t></a:t>
            </a:r>
            <a:endParaRPr lang="en-US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44632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Insertion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B75E26-6542-4ADD-8F63-AFB415A5B3C3}"/>
              </a:ext>
            </a:extLst>
          </p:cNvPr>
          <p:cNvSpPr txBox="1"/>
          <p:nvPr/>
        </p:nvSpPr>
        <p:spPr>
          <a:xfrm>
            <a:off x="1180214" y="1395089"/>
            <a:ext cx="19776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u="sng" dirty="0"/>
              <a:t>2-3 tree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48E492-BBCA-4324-B409-F30CFAA6AF3C}"/>
              </a:ext>
            </a:extLst>
          </p:cNvPr>
          <p:cNvSpPr txBox="1"/>
          <p:nvPr/>
        </p:nvSpPr>
        <p:spPr>
          <a:xfrm>
            <a:off x="8318204" y="1395089"/>
            <a:ext cx="24632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u="sng" dirty="0">
                <a:solidFill>
                  <a:srgbClr val="FF0000"/>
                </a:solidFill>
              </a:rPr>
              <a:t>Red-</a:t>
            </a:r>
            <a:r>
              <a:rPr lang="en-US" sz="2800" b="1" u="sng" dirty="0"/>
              <a:t>Black</a:t>
            </a:r>
            <a:r>
              <a:rPr lang="en-US" sz="2800" u="sng" dirty="0"/>
              <a:t> tree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DE98D50-F523-4FA7-8581-3CBFAD27DD88}"/>
              </a:ext>
            </a:extLst>
          </p:cNvPr>
          <p:cNvSpPr txBox="1"/>
          <p:nvPr/>
        </p:nvSpPr>
        <p:spPr>
          <a:xfrm>
            <a:off x="1345240" y="2010880"/>
            <a:ext cx="1201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root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DA96D7-15FF-47D6-B562-1D4A17D6CD80}"/>
              </a:ext>
            </a:extLst>
          </p:cNvPr>
          <p:cNvSpPr txBox="1"/>
          <p:nvPr/>
        </p:nvSpPr>
        <p:spPr>
          <a:xfrm>
            <a:off x="9265387" y="1923763"/>
            <a:ext cx="846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root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9D421FC-2469-4FED-8632-E7BE02CF6BFA}"/>
              </a:ext>
            </a:extLst>
          </p:cNvPr>
          <p:cNvCxnSpPr>
            <a:cxnSpLocks/>
            <a:endCxn id="21" idx="0"/>
          </p:cNvCxnSpPr>
          <p:nvPr/>
        </p:nvCxnSpPr>
        <p:spPr>
          <a:xfrm>
            <a:off x="2057400" y="2275277"/>
            <a:ext cx="253304" cy="2693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8875B48C-A442-425E-969D-EA1F9D8946B4}"/>
              </a:ext>
            </a:extLst>
          </p:cNvPr>
          <p:cNvSpPr/>
          <p:nvPr/>
        </p:nvSpPr>
        <p:spPr>
          <a:xfrm>
            <a:off x="9052777" y="3246599"/>
            <a:ext cx="659219" cy="40030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66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3BFA381-4E20-4D60-805B-DCF56503FE1F}"/>
              </a:ext>
            </a:extLst>
          </p:cNvPr>
          <p:cNvCxnSpPr/>
          <p:nvPr/>
        </p:nvCxnSpPr>
        <p:spPr>
          <a:xfrm>
            <a:off x="9837143" y="2232757"/>
            <a:ext cx="186070" cy="32082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475EDF3-A9FA-463E-9D00-65F62CD0079D}"/>
              </a:ext>
            </a:extLst>
          </p:cNvPr>
          <p:cNvCxnSpPr>
            <a:cxnSpLocks/>
            <a:stCxn id="15" idx="3"/>
            <a:endCxn id="16" idx="7"/>
          </p:cNvCxnSpPr>
          <p:nvPr/>
        </p:nvCxnSpPr>
        <p:spPr>
          <a:xfrm flipH="1">
            <a:off x="9615456" y="2945816"/>
            <a:ext cx="376030" cy="35940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CF779D5E-AD18-4B9A-9D0D-09C84B9F0F1B}"/>
              </a:ext>
            </a:extLst>
          </p:cNvPr>
          <p:cNvSpPr/>
          <p:nvPr/>
        </p:nvSpPr>
        <p:spPr>
          <a:xfrm>
            <a:off x="9894946" y="2604135"/>
            <a:ext cx="659219" cy="40030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80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3DA96D4-3072-45BB-B418-78092579E5D4}"/>
              </a:ext>
            </a:extLst>
          </p:cNvPr>
          <p:cNvCxnSpPr>
            <a:cxnSpLocks/>
            <a:stCxn id="15" idx="5"/>
            <a:endCxn id="19" idx="1"/>
          </p:cNvCxnSpPr>
          <p:nvPr/>
        </p:nvCxnSpPr>
        <p:spPr>
          <a:xfrm>
            <a:off x="10457625" y="2945816"/>
            <a:ext cx="476065" cy="4925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60CF93A4-D37B-424F-8D5B-4D76E7C737F2}"/>
              </a:ext>
            </a:extLst>
          </p:cNvPr>
          <p:cNvSpPr/>
          <p:nvPr/>
        </p:nvSpPr>
        <p:spPr>
          <a:xfrm>
            <a:off x="10826645" y="3379693"/>
            <a:ext cx="730946" cy="40030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90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C8F68DF1-C11C-4DDE-8120-FB94CBBC885D}"/>
              </a:ext>
            </a:extLst>
          </p:cNvPr>
          <p:cNvSpPr/>
          <p:nvPr/>
        </p:nvSpPr>
        <p:spPr>
          <a:xfrm>
            <a:off x="2472069" y="3387270"/>
            <a:ext cx="880406" cy="40030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85, 90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B2A8EC25-FA87-4A96-9E50-E1C606467817}"/>
              </a:ext>
            </a:extLst>
          </p:cNvPr>
          <p:cNvSpPr/>
          <p:nvPr/>
        </p:nvSpPr>
        <p:spPr>
          <a:xfrm>
            <a:off x="2030945" y="2544648"/>
            <a:ext cx="559517" cy="53920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80</a:t>
            </a:r>
            <a:endParaRPr lang="en-US" b="1" dirty="0">
              <a:solidFill>
                <a:srgbClr val="C00000"/>
              </a:solidFill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C6036AE-46D9-491D-8A78-4713EB47BDA9}"/>
              </a:ext>
            </a:extLst>
          </p:cNvPr>
          <p:cNvCxnSpPr>
            <a:cxnSpLocks/>
          </p:cNvCxnSpPr>
          <p:nvPr/>
        </p:nvCxnSpPr>
        <p:spPr>
          <a:xfrm>
            <a:off x="2472069" y="3125519"/>
            <a:ext cx="236786" cy="2137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35F786E-EB09-4F6A-88A9-12507070A1D2}"/>
              </a:ext>
            </a:extLst>
          </p:cNvPr>
          <p:cNvCxnSpPr>
            <a:cxnSpLocks/>
          </p:cNvCxnSpPr>
          <p:nvPr/>
        </p:nvCxnSpPr>
        <p:spPr>
          <a:xfrm flipH="1">
            <a:off x="1821088" y="3125519"/>
            <a:ext cx="282075" cy="2541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FB7AB8E-7F36-4F47-9C62-2F4A1A9E4DCD}"/>
              </a:ext>
            </a:extLst>
          </p:cNvPr>
          <p:cNvCxnSpPr>
            <a:cxnSpLocks/>
            <a:stCxn id="19" idx="3"/>
            <a:endCxn id="33" idx="7"/>
          </p:cNvCxnSpPr>
          <p:nvPr/>
        </p:nvCxnSpPr>
        <p:spPr>
          <a:xfrm flipH="1">
            <a:off x="10492857" y="3721374"/>
            <a:ext cx="440833" cy="9355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EE03EE2A-0D15-42D9-9BEC-EA64C8CCD86B}"/>
              </a:ext>
            </a:extLst>
          </p:cNvPr>
          <p:cNvSpPr/>
          <p:nvPr/>
        </p:nvSpPr>
        <p:spPr>
          <a:xfrm>
            <a:off x="9930178" y="3756301"/>
            <a:ext cx="659219" cy="40030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85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323F042-A7B6-4AA9-8E63-F2258CF50920}"/>
              </a:ext>
            </a:extLst>
          </p:cNvPr>
          <p:cNvCxnSpPr>
            <a:cxnSpLocks/>
            <a:stCxn id="16" idx="3"/>
            <a:endCxn id="30" idx="6"/>
          </p:cNvCxnSpPr>
          <p:nvPr/>
        </p:nvCxnSpPr>
        <p:spPr>
          <a:xfrm flipH="1">
            <a:off x="9010292" y="3588280"/>
            <a:ext cx="139025" cy="16802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88B49843-5711-4F5F-A20F-C152E80BEC62}"/>
              </a:ext>
            </a:extLst>
          </p:cNvPr>
          <p:cNvSpPr/>
          <p:nvPr/>
        </p:nvSpPr>
        <p:spPr>
          <a:xfrm>
            <a:off x="8351073" y="3556149"/>
            <a:ext cx="659219" cy="40030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55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B9E4CD6-67A1-44D8-9F04-5EB83637E1FD}"/>
              </a:ext>
            </a:extLst>
          </p:cNvPr>
          <p:cNvSpPr/>
          <p:nvPr/>
        </p:nvSpPr>
        <p:spPr>
          <a:xfrm rot="6264677">
            <a:off x="8555423" y="2764352"/>
            <a:ext cx="1260310" cy="1914046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61D0A34-B8DE-4FB4-A8C9-D1D92A24AAF1}"/>
              </a:ext>
            </a:extLst>
          </p:cNvPr>
          <p:cNvSpPr txBox="1"/>
          <p:nvPr/>
        </p:nvSpPr>
        <p:spPr>
          <a:xfrm>
            <a:off x="3717408" y="1785263"/>
            <a:ext cx="3094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Insert 70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516181A-A377-4F62-91CF-2FC02AA6D796}"/>
              </a:ext>
            </a:extLst>
          </p:cNvPr>
          <p:cNvCxnSpPr>
            <a:cxnSpLocks/>
            <a:stCxn id="16" idx="4"/>
            <a:endCxn id="27" idx="0"/>
          </p:cNvCxnSpPr>
          <p:nvPr/>
        </p:nvCxnSpPr>
        <p:spPr>
          <a:xfrm>
            <a:off x="9382387" y="3646903"/>
            <a:ext cx="231029" cy="3395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F1302541-5A5E-43C2-B4E2-E665AC8C9A0C}"/>
              </a:ext>
            </a:extLst>
          </p:cNvPr>
          <p:cNvSpPr/>
          <p:nvPr/>
        </p:nvSpPr>
        <p:spPr>
          <a:xfrm>
            <a:off x="9283806" y="3986462"/>
            <a:ext cx="659219" cy="40030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2"/>
                </a:solidFill>
              </a:rPr>
              <a:t>70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23D84EB-158A-4D7F-AC98-0191BEA9C5C7}"/>
              </a:ext>
            </a:extLst>
          </p:cNvPr>
          <p:cNvSpPr txBox="1"/>
          <p:nvPr/>
        </p:nvSpPr>
        <p:spPr>
          <a:xfrm>
            <a:off x="925032" y="4651821"/>
            <a:ext cx="3094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Overflow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4D638F1-7193-4112-B91F-E87D92D20859}"/>
              </a:ext>
            </a:extLst>
          </p:cNvPr>
          <p:cNvSpPr txBox="1"/>
          <p:nvPr/>
        </p:nvSpPr>
        <p:spPr>
          <a:xfrm>
            <a:off x="8383140" y="4819098"/>
            <a:ext cx="3094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chemeClr val="accent1"/>
                </a:solidFill>
                <a:latin typeface="Consolas" panose="020B0609020204030204" pitchFamily="49" charset="0"/>
              </a:rPr>
              <a:t>flipColors</a:t>
            </a:r>
            <a:r>
              <a:rPr lang="en-US" b="1" dirty="0">
                <a:solidFill>
                  <a:schemeClr val="accent1"/>
                </a:solidFill>
                <a:latin typeface="Consolas" panose="020B0609020204030204" pitchFamily="49" charset="0"/>
              </a:rPr>
              <a:t>()</a:t>
            </a:r>
            <a:r>
              <a:rPr lang="en-US" b="1" dirty="0">
                <a:solidFill>
                  <a:schemeClr val="accent1"/>
                </a:solidFill>
              </a:rPr>
              <a:t>!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6A61C1F4-7256-4520-B287-D89CBDD11773}"/>
              </a:ext>
            </a:extLst>
          </p:cNvPr>
          <p:cNvSpPr/>
          <p:nvPr/>
        </p:nvSpPr>
        <p:spPr>
          <a:xfrm>
            <a:off x="1395275" y="3411514"/>
            <a:ext cx="502929" cy="33666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66</a:t>
            </a:r>
            <a:endParaRPr lang="en-US" b="1" dirty="0">
              <a:solidFill>
                <a:srgbClr val="C00000"/>
              </a:solidFill>
            </a:endParaRP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834BDE6-5C21-4AC6-9C6E-5815CCEABF6D}"/>
              </a:ext>
            </a:extLst>
          </p:cNvPr>
          <p:cNvCxnSpPr>
            <a:cxnSpLocks/>
          </p:cNvCxnSpPr>
          <p:nvPr/>
        </p:nvCxnSpPr>
        <p:spPr>
          <a:xfrm flipH="1">
            <a:off x="1204202" y="3777578"/>
            <a:ext cx="282075" cy="2541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DD8C486-92DD-43E6-AD8A-4D7242CBF5D4}"/>
              </a:ext>
            </a:extLst>
          </p:cNvPr>
          <p:cNvCxnSpPr>
            <a:cxnSpLocks/>
          </p:cNvCxnSpPr>
          <p:nvPr/>
        </p:nvCxnSpPr>
        <p:spPr>
          <a:xfrm>
            <a:off x="1779811" y="3797808"/>
            <a:ext cx="236786" cy="2137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199DFB35-C0E9-409C-9CDC-8B5D7D1FB8BA}"/>
              </a:ext>
            </a:extLst>
          </p:cNvPr>
          <p:cNvSpPr/>
          <p:nvPr/>
        </p:nvSpPr>
        <p:spPr>
          <a:xfrm>
            <a:off x="794357" y="4023547"/>
            <a:ext cx="502929" cy="33666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55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58C0C873-8F7C-46A1-B29B-268AF30BA664}"/>
              </a:ext>
            </a:extLst>
          </p:cNvPr>
          <p:cNvSpPr/>
          <p:nvPr/>
        </p:nvSpPr>
        <p:spPr>
          <a:xfrm>
            <a:off x="1765132" y="4049033"/>
            <a:ext cx="502929" cy="33666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2"/>
                </a:solidFill>
              </a:rPr>
              <a:t>70</a:t>
            </a:r>
          </a:p>
        </p:txBody>
      </p:sp>
    </p:spTree>
    <p:extLst>
      <p:ext uri="{BB962C8B-B14F-4D97-AF65-F5344CB8AC3E}">
        <p14:creationId xmlns:p14="http://schemas.microsoft.com/office/powerpoint/2010/main" val="174274332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Insertion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B75E26-6542-4ADD-8F63-AFB415A5B3C3}"/>
              </a:ext>
            </a:extLst>
          </p:cNvPr>
          <p:cNvSpPr txBox="1"/>
          <p:nvPr/>
        </p:nvSpPr>
        <p:spPr>
          <a:xfrm>
            <a:off x="1180214" y="1395089"/>
            <a:ext cx="19776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u="sng" dirty="0"/>
              <a:t>2-3 tree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48E492-BBCA-4324-B409-F30CFAA6AF3C}"/>
              </a:ext>
            </a:extLst>
          </p:cNvPr>
          <p:cNvSpPr txBox="1"/>
          <p:nvPr/>
        </p:nvSpPr>
        <p:spPr>
          <a:xfrm>
            <a:off x="8318204" y="1395089"/>
            <a:ext cx="24632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u="sng" dirty="0">
                <a:solidFill>
                  <a:srgbClr val="FF0000"/>
                </a:solidFill>
              </a:rPr>
              <a:t>Red-</a:t>
            </a:r>
            <a:r>
              <a:rPr lang="en-US" sz="2800" b="1" u="sng" dirty="0"/>
              <a:t>Black</a:t>
            </a:r>
            <a:r>
              <a:rPr lang="en-US" sz="2800" u="sng" dirty="0"/>
              <a:t> tree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DE98D50-F523-4FA7-8581-3CBFAD27DD88}"/>
              </a:ext>
            </a:extLst>
          </p:cNvPr>
          <p:cNvSpPr txBox="1"/>
          <p:nvPr/>
        </p:nvSpPr>
        <p:spPr>
          <a:xfrm>
            <a:off x="1345240" y="2010880"/>
            <a:ext cx="1201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root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DA96D7-15FF-47D6-B562-1D4A17D6CD80}"/>
              </a:ext>
            </a:extLst>
          </p:cNvPr>
          <p:cNvSpPr txBox="1"/>
          <p:nvPr/>
        </p:nvSpPr>
        <p:spPr>
          <a:xfrm>
            <a:off x="9265387" y="1923763"/>
            <a:ext cx="846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root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9D421FC-2469-4FED-8632-E7BE02CF6BFA}"/>
              </a:ext>
            </a:extLst>
          </p:cNvPr>
          <p:cNvCxnSpPr>
            <a:cxnSpLocks/>
            <a:endCxn id="21" idx="0"/>
          </p:cNvCxnSpPr>
          <p:nvPr/>
        </p:nvCxnSpPr>
        <p:spPr>
          <a:xfrm>
            <a:off x="2057400" y="2275277"/>
            <a:ext cx="179594" cy="2693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8875B48C-A442-425E-969D-EA1F9D8946B4}"/>
              </a:ext>
            </a:extLst>
          </p:cNvPr>
          <p:cNvSpPr/>
          <p:nvPr/>
        </p:nvSpPr>
        <p:spPr>
          <a:xfrm>
            <a:off x="9052777" y="3246599"/>
            <a:ext cx="659219" cy="40030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66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3BFA381-4E20-4D60-805B-DCF56503FE1F}"/>
              </a:ext>
            </a:extLst>
          </p:cNvPr>
          <p:cNvCxnSpPr/>
          <p:nvPr/>
        </p:nvCxnSpPr>
        <p:spPr>
          <a:xfrm>
            <a:off x="9837143" y="2232757"/>
            <a:ext cx="186070" cy="32082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475EDF3-A9FA-463E-9D00-65F62CD0079D}"/>
              </a:ext>
            </a:extLst>
          </p:cNvPr>
          <p:cNvCxnSpPr>
            <a:cxnSpLocks/>
            <a:stCxn id="15" idx="3"/>
            <a:endCxn id="16" idx="7"/>
          </p:cNvCxnSpPr>
          <p:nvPr/>
        </p:nvCxnSpPr>
        <p:spPr>
          <a:xfrm flipH="1">
            <a:off x="9615456" y="2945816"/>
            <a:ext cx="376030" cy="35940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CF779D5E-AD18-4B9A-9D0D-09C84B9F0F1B}"/>
              </a:ext>
            </a:extLst>
          </p:cNvPr>
          <p:cNvSpPr/>
          <p:nvPr/>
        </p:nvSpPr>
        <p:spPr>
          <a:xfrm>
            <a:off x="9894946" y="2604135"/>
            <a:ext cx="659219" cy="40030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80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3DA96D4-3072-45BB-B418-78092579E5D4}"/>
              </a:ext>
            </a:extLst>
          </p:cNvPr>
          <p:cNvCxnSpPr>
            <a:cxnSpLocks/>
            <a:stCxn id="15" idx="5"/>
            <a:endCxn id="19" idx="1"/>
          </p:cNvCxnSpPr>
          <p:nvPr/>
        </p:nvCxnSpPr>
        <p:spPr>
          <a:xfrm>
            <a:off x="10457625" y="2945816"/>
            <a:ext cx="476065" cy="4925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60CF93A4-D37B-424F-8D5B-4D76E7C737F2}"/>
              </a:ext>
            </a:extLst>
          </p:cNvPr>
          <p:cNvSpPr/>
          <p:nvPr/>
        </p:nvSpPr>
        <p:spPr>
          <a:xfrm>
            <a:off x="10826645" y="3379693"/>
            <a:ext cx="730946" cy="40030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90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C8F68DF1-C11C-4DDE-8120-FB94CBBC885D}"/>
              </a:ext>
            </a:extLst>
          </p:cNvPr>
          <p:cNvSpPr/>
          <p:nvPr/>
        </p:nvSpPr>
        <p:spPr>
          <a:xfrm>
            <a:off x="2763007" y="3355997"/>
            <a:ext cx="880406" cy="40030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85, 90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B2A8EC25-FA87-4A96-9E50-E1C606467817}"/>
              </a:ext>
            </a:extLst>
          </p:cNvPr>
          <p:cNvSpPr/>
          <p:nvPr/>
        </p:nvSpPr>
        <p:spPr>
          <a:xfrm>
            <a:off x="1765133" y="2544648"/>
            <a:ext cx="943722" cy="53920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66,  80</a:t>
            </a:r>
            <a:endParaRPr lang="en-US" b="1" dirty="0">
              <a:solidFill>
                <a:srgbClr val="C00000"/>
              </a:solidFill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C6036AE-46D9-491D-8A78-4713EB47BDA9}"/>
              </a:ext>
            </a:extLst>
          </p:cNvPr>
          <p:cNvCxnSpPr>
            <a:cxnSpLocks/>
          </p:cNvCxnSpPr>
          <p:nvPr/>
        </p:nvCxnSpPr>
        <p:spPr>
          <a:xfrm>
            <a:off x="2684614" y="3082637"/>
            <a:ext cx="236786" cy="2137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35F786E-EB09-4F6A-88A9-12507070A1D2}"/>
              </a:ext>
            </a:extLst>
          </p:cNvPr>
          <p:cNvCxnSpPr>
            <a:cxnSpLocks/>
          </p:cNvCxnSpPr>
          <p:nvPr/>
        </p:nvCxnSpPr>
        <p:spPr>
          <a:xfrm flipH="1">
            <a:off x="1605718" y="3103810"/>
            <a:ext cx="282075" cy="2541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FB7AB8E-7F36-4F47-9C62-2F4A1A9E4DCD}"/>
              </a:ext>
            </a:extLst>
          </p:cNvPr>
          <p:cNvCxnSpPr>
            <a:cxnSpLocks/>
            <a:stCxn id="19" idx="3"/>
            <a:endCxn id="33" idx="7"/>
          </p:cNvCxnSpPr>
          <p:nvPr/>
        </p:nvCxnSpPr>
        <p:spPr>
          <a:xfrm flipH="1">
            <a:off x="10492857" y="3721374"/>
            <a:ext cx="440833" cy="9355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EE03EE2A-0D15-42D9-9BEC-EA64C8CCD86B}"/>
              </a:ext>
            </a:extLst>
          </p:cNvPr>
          <p:cNvSpPr/>
          <p:nvPr/>
        </p:nvSpPr>
        <p:spPr>
          <a:xfrm>
            <a:off x="9930178" y="3756301"/>
            <a:ext cx="659219" cy="40030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85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323F042-A7B6-4AA9-8E63-F2258CF50920}"/>
              </a:ext>
            </a:extLst>
          </p:cNvPr>
          <p:cNvCxnSpPr>
            <a:cxnSpLocks/>
            <a:stCxn id="16" idx="3"/>
            <a:endCxn id="30" idx="6"/>
          </p:cNvCxnSpPr>
          <p:nvPr/>
        </p:nvCxnSpPr>
        <p:spPr>
          <a:xfrm flipH="1">
            <a:off x="9010292" y="3588280"/>
            <a:ext cx="139025" cy="16802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88B49843-5711-4F5F-A20F-C152E80BEC62}"/>
              </a:ext>
            </a:extLst>
          </p:cNvPr>
          <p:cNvSpPr/>
          <p:nvPr/>
        </p:nvSpPr>
        <p:spPr>
          <a:xfrm>
            <a:off x="8351073" y="3556149"/>
            <a:ext cx="659219" cy="40030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55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B9E4CD6-67A1-44D8-9F04-5EB83637E1FD}"/>
              </a:ext>
            </a:extLst>
          </p:cNvPr>
          <p:cNvSpPr/>
          <p:nvPr/>
        </p:nvSpPr>
        <p:spPr>
          <a:xfrm rot="6264677">
            <a:off x="8555423" y="2764352"/>
            <a:ext cx="1260310" cy="1914046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61D0A34-B8DE-4FB4-A8C9-D1D92A24AAF1}"/>
              </a:ext>
            </a:extLst>
          </p:cNvPr>
          <p:cNvSpPr txBox="1"/>
          <p:nvPr/>
        </p:nvSpPr>
        <p:spPr>
          <a:xfrm>
            <a:off x="3717408" y="1785263"/>
            <a:ext cx="3094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Insert 70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516181A-A377-4F62-91CF-2FC02AA6D796}"/>
              </a:ext>
            </a:extLst>
          </p:cNvPr>
          <p:cNvCxnSpPr>
            <a:cxnSpLocks/>
            <a:stCxn id="16" idx="4"/>
            <a:endCxn id="27" idx="0"/>
          </p:cNvCxnSpPr>
          <p:nvPr/>
        </p:nvCxnSpPr>
        <p:spPr>
          <a:xfrm>
            <a:off x="9382387" y="3646903"/>
            <a:ext cx="231029" cy="3395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F1302541-5A5E-43C2-B4E2-E665AC8C9A0C}"/>
              </a:ext>
            </a:extLst>
          </p:cNvPr>
          <p:cNvSpPr/>
          <p:nvPr/>
        </p:nvSpPr>
        <p:spPr>
          <a:xfrm>
            <a:off x="9283806" y="3986462"/>
            <a:ext cx="659219" cy="40030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2"/>
                </a:solidFill>
              </a:rPr>
              <a:t>70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DD8C486-92DD-43E6-AD8A-4D7242CBF5D4}"/>
              </a:ext>
            </a:extLst>
          </p:cNvPr>
          <p:cNvCxnSpPr>
            <a:cxnSpLocks/>
            <a:stCxn id="21" idx="2"/>
          </p:cNvCxnSpPr>
          <p:nvPr/>
        </p:nvCxnSpPr>
        <p:spPr>
          <a:xfrm flipH="1">
            <a:off x="2187226" y="3083854"/>
            <a:ext cx="49768" cy="3250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199DFB35-C0E9-409C-9CDC-8B5D7D1FB8BA}"/>
              </a:ext>
            </a:extLst>
          </p:cNvPr>
          <p:cNvSpPr/>
          <p:nvPr/>
        </p:nvSpPr>
        <p:spPr>
          <a:xfrm>
            <a:off x="1180214" y="3385298"/>
            <a:ext cx="502929" cy="33666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55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58C0C873-8F7C-46A1-B29B-268AF30BA664}"/>
              </a:ext>
            </a:extLst>
          </p:cNvPr>
          <p:cNvSpPr/>
          <p:nvPr/>
        </p:nvSpPr>
        <p:spPr>
          <a:xfrm>
            <a:off x="1960645" y="3410705"/>
            <a:ext cx="502929" cy="33666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2"/>
                </a:solidFill>
              </a:rPr>
              <a:t>70</a:t>
            </a:r>
          </a:p>
        </p:txBody>
      </p:sp>
    </p:spTree>
    <p:extLst>
      <p:ext uri="{BB962C8B-B14F-4D97-AF65-F5344CB8AC3E}">
        <p14:creationId xmlns:p14="http://schemas.microsoft.com/office/powerpoint/2010/main" val="7575514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02CA42-D4FB-C146-B388-18DC599D38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Caveats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E543E3-F39A-7A46-BA62-D7E42CD8A4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We will be talking about so-called “Left-leaning” </a:t>
            </a:r>
            <a:r>
              <a:rPr lang="en-US" dirty="0">
                <a:solidFill>
                  <a:srgbClr val="FF0000"/>
                </a:solidFill>
              </a:rPr>
              <a:t>Red</a:t>
            </a:r>
            <a:r>
              <a:rPr lang="en-US" dirty="0"/>
              <a:t>-Black Trees.</a:t>
            </a:r>
          </a:p>
          <a:p>
            <a:pPr lvl="1"/>
            <a:r>
              <a:rPr lang="en-US" dirty="0"/>
              <a:t>Those are easier to implement than “traditional” </a:t>
            </a:r>
            <a:r>
              <a:rPr lang="en-US" dirty="0">
                <a:solidFill>
                  <a:srgbClr val="FF0000"/>
                </a:solidFill>
              </a:rPr>
              <a:t>Red</a:t>
            </a:r>
            <a:r>
              <a:rPr lang="en-US" dirty="0"/>
              <a:t>-Black Trees and maintain the same theoretical properties.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Red</a:t>
            </a:r>
            <a:r>
              <a:rPr lang="en-US" dirty="0"/>
              <a:t>-Black Trees do </a:t>
            </a:r>
            <a:r>
              <a:rPr lang="en-US" b="1" dirty="0"/>
              <a:t>not </a:t>
            </a:r>
            <a:r>
              <a:rPr lang="en-US" dirty="0"/>
              <a:t>implement 2-3 tree key rotations! </a:t>
            </a:r>
            <a:endParaRPr lang="en-US" dirty="0">
              <a:solidFill>
                <a:schemeClr val="accent1"/>
              </a:solidFill>
            </a:endParaRPr>
          </a:p>
          <a:p>
            <a:pPr lvl="1"/>
            <a:r>
              <a:rPr lang="en-US" dirty="0"/>
              <a:t>That is, when a node overflows or underflows, the relevant 2-3 tree would “explode” (resp. “vanish”)  the node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without looking at its siblings for space to hold a key.</a:t>
            </a:r>
          </a:p>
        </p:txBody>
      </p:sp>
    </p:spTree>
    <p:extLst>
      <p:ext uri="{BB962C8B-B14F-4D97-AF65-F5344CB8AC3E}">
        <p14:creationId xmlns:p14="http://schemas.microsoft.com/office/powerpoint/2010/main" val="382724200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Insertion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B75E26-6542-4ADD-8F63-AFB415A5B3C3}"/>
              </a:ext>
            </a:extLst>
          </p:cNvPr>
          <p:cNvSpPr txBox="1"/>
          <p:nvPr/>
        </p:nvSpPr>
        <p:spPr>
          <a:xfrm>
            <a:off x="1180214" y="1395089"/>
            <a:ext cx="19776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u="sng" dirty="0"/>
              <a:t>2-3 tree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48E492-BBCA-4324-B409-F30CFAA6AF3C}"/>
              </a:ext>
            </a:extLst>
          </p:cNvPr>
          <p:cNvSpPr txBox="1"/>
          <p:nvPr/>
        </p:nvSpPr>
        <p:spPr>
          <a:xfrm>
            <a:off x="8318204" y="1395089"/>
            <a:ext cx="24632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u="sng" dirty="0">
                <a:solidFill>
                  <a:srgbClr val="FF0000"/>
                </a:solidFill>
              </a:rPr>
              <a:t>Red-</a:t>
            </a:r>
            <a:r>
              <a:rPr lang="en-US" sz="2800" b="1" u="sng" dirty="0"/>
              <a:t>Black</a:t>
            </a:r>
            <a:r>
              <a:rPr lang="en-US" sz="2800" u="sng" dirty="0"/>
              <a:t> tree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DE98D50-F523-4FA7-8581-3CBFAD27DD88}"/>
              </a:ext>
            </a:extLst>
          </p:cNvPr>
          <p:cNvSpPr txBox="1"/>
          <p:nvPr/>
        </p:nvSpPr>
        <p:spPr>
          <a:xfrm>
            <a:off x="1345240" y="2010880"/>
            <a:ext cx="1201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root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DA96D7-15FF-47D6-B562-1D4A17D6CD80}"/>
              </a:ext>
            </a:extLst>
          </p:cNvPr>
          <p:cNvSpPr txBox="1"/>
          <p:nvPr/>
        </p:nvSpPr>
        <p:spPr>
          <a:xfrm>
            <a:off x="9265387" y="1923763"/>
            <a:ext cx="846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root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9D421FC-2469-4FED-8632-E7BE02CF6BFA}"/>
              </a:ext>
            </a:extLst>
          </p:cNvPr>
          <p:cNvCxnSpPr>
            <a:cxnSpLocks/>
            <a:endCxn id="21" idx="0"/>
          </p:cNvCxnSpPr>
          <p:nvPr/>
        </p:nvCxnSpPr>
        <p:spPr>
          <a:xfrm>
            <a:off x="2057400" y="2275277"/>
            <a:ext cx="179594" cy="2693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8875B48C-A442-425E-969D-EA1F9D8946B4}"/>
              </a:ext>
            </a:extLst>
          </p:cNvPr>
          <p:cNvSpPr/>
          <p:nvPr/>
        </p:nvSpPr>
        <p:spPr>
          <a:xfrm>
            <a:off x="9052777" y="3246599"/>
            <a:ext cx="659219" cy="40030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66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3BFA381-4E20-4D60-805B-DCF56503FE1F}"/>
              </a:ext>
            </a:extLst>
          </p:cNvPr>
          <p:cNvCxnSpPr/>
          <p:nvPr/>
        </p:nvCxnSpPr>
        <p:spPr>
          <a:xfrm>
            <a:off x="9837143" y="2232757"/>
            <a:ext cx="186070" cy="32082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475EDF3-A9FA-463E-9D00-65F62CD0079D}"/>
              </a:ext>
            </a:extLst>
          </p:cNvPr>
          <p:cNvCxnSpPr>
            <a:cxnSpLocks/>
            <a:stCxn id="15" idx="3"/>
            <a:endCxn id="16" idx="7"/>
          </p:cNvCxnSpPr>
          <p:nvPr/>
        </p:nvCxnSpPr>
        <p:spPr>
          <a:xfrm flipH="1">
            <a:off x="9615456" y="2945816"/>
            <a:ext cx="376030" cy="35940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CF779D5E-AD18-4B9A-9D0D-09C84B9F0F1B}"/>
              </a:ext>
            </a:extLst>
          </p:cNvPr>
          <p:cNvSpPr/>
          <p:nvPr/>
        </p:nvSpPr>
        <p:spPr>
          <a:xfrm>
            <a:off x="9894946" y="2604135"/>
            <a:ext cx="659219" cy="40030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80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3DA96D4-3072-45BB-B418-78092579E5D4}"/>
              </a:ext>
            </a:extLst>
          </p:cNvPr>
          <p:cNvCxnSpPr>
            <a:cxnSpLocks/>
            <a:stCxn id="15" idx="5"/>
            <a:endCxn id="19" idx="1"/>
          </p:cNvCxnSpPr>
          <p:nvPr/>
        </p:nvCxnSpPr>
        <p:spPr>
          <a:xfrm>
            <a:off x="10457625" y="2945816"/>
            <a:ext cx="476065" cy="492500"/>
          </a:xfrm>
          <a:prstGeom prst="straightConnector1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60CF93A4-D37B-424F-8D5B-4D76E7C737F2}"/>
              </a:ext>
            </a:extLst>
          </p:cNvPr>
          <p:cNvSpPr/>
          <p:nvPr/>
        </p:nvSpPr>
        <p:spPr>
          <a:xfrm>
            <a:off x="10826645" y="3379693"/>
            <a:ext cx="730946" cy="40030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90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C8F68DF1-C11C-4DDE-8120-FB94CBBC885D}"/>
              </a:ext>
            </a:extLst>
          </p:cNvPr>
          <p:cNvSpPr/>
          <p:nvPr/>
        </p:nvSpPr>
        <p:spPr>
          <a:xfrm>
            <a:off x="2763007" y="3355997"/>
            <a:ext cx="880406" cy="40030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85, 90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B2A8EC25-FA87-4A96-9E50-E1C606467817}"/>
              </a:ext>
            </a:extLst>
          </p:cNvPr>
          <p:cNvSpPr/>
          <p:nvPr/>
        </p:nvSpPr>
        <p:spPr>
          <a:xfrm>
            <a:off x="1765133" y="2544648"/>
            <a:ext cx="943722" cy="53920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66,  80</a:t>
            </a:r>
            <a:endParaRPr lang="en-US" b="1" dirty="0">
              <a:solidFill>
                <a:srgbClr val="C00000"/>
              </a:solidFill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C6036AE-46D9-491D-8A78-4713EB47BDA9}"/>
              </a:ext>
            </a:extLst>
          </p:cNvPr>
          <p:cNvCxnSpPr>
            <a:cxnSpLocks/>
          </p:cNvCxnSpPr>
          <p:nvPr/>
        </p:nvCxnSpPr>
        <p:spPr>
          <a:xfrm>
            <a:off x="2684614" y="3082637"/>
            <a:ext cx="236786" cy="2137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35F786E-EB09-4F6A-88A9-12507070A1D2}"/>
              </a:ext>
            </a:extLst>
          </p:cNvPr>
          <p:cNvCxnSpPr>
            <a:cxnSpLocks/>
          </p:cNvCxnSpPr>
          <p:nvPr/>
        </p:nvCxnSpPr>
        <p:spPr>
          <a:xfrm flipH="1">
            <a:off x="1605718" y="3103810"/>
            <a:ext cx="282075" cy="2541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FB7AB8E-7F36-4F47-9C62-2F4A1A9E4DCD}"/>
              </a:ext>
            </a:extLst>
          </p:cNvPr>
          <p:cNvCxnSpPr>
            <a:cxnSpLocks/>
            <a:stCxn id="19" idx="3"/>
            <a:endCxn id="33" idx="7"/>
          </p:cNvCxnSpPr>
          <p:nvPr/>
        </p:nvCxnSpPr>
        <p:spPr>
          <a:xfrm flipH="1">
            <a:off x="10492857" y="3721374"/>
            <a:ext cx="440833" cy="9355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EE03EE2A-0D15-42D9-9BEC-EA64C8CCD86B}"/>
              </a:ext>
            </a:extLst>
          </p:cNvPr>
          <p:cNvSpPr/>
          <p:nvPr/>
        </p:nvSpPr>
        <p:spPr>
          <a:xfrm>
            <a:off x="9930178" y="3756301"/>
            <a:ext cx="659219" cy="40030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85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323F042-A7B6-4AA9-8E63-F2258CF50920}"/>
              </a:ext>
            </a:extLst>
          </p:cNvPr>
          <p:cNvCxnSpPr>
            <a:cxnSpLocks/>
            <a:stCxn id="16" idx="3"/>
            <a:endCxn id="30" idx="6"/>
          </p:cNvCxnSpPr>
          <p:nvPr/>
        </p:nvCxnSpPr>
        <p:spPr>
          <a:xfrm flipH="1">
            <a:off x="9010292" y="3588280"/>
            <a:ext cx="139025" cy="168021"/>
          </a:xfrm>
          <a:prstGeom prst="straightConnector1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88B49843-5711-4F5F-A20F-C152E80BEC62}"/>
              </a:ext>
            </a:extLst>
          </p:cNvPr>
          <p:cNvSpPr/>
          <p:nvPr/>
        </p:nvSpPr>
        <p:spPr>
          <a:xfrm>
            <a:off x="8351073" y="3556149"/>
            <a:ext cx="659219" cy="40030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55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B9E4CD6-67A1-44D8-9F04-5EB83637E1FD}"/>
              </a:ext>
            </a:extLst>
          </p:cNvPr>
          <p:cNvSpPr/>
          <p:nvPr/>
        </p:nvSpPr>
        <p:spPr>
          <a:xfrm rot="6264677">
            <a:off x="8555423" y="2764352"/>
            <a:ext cx="1260310" cy="1914046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61D0A34-B8DE-4FB4-A8C9-D1D92A24AAF1}"/>
              </a:ext>
            </a:extLst>
          </p:cNvPr>
          <p:cNvSpPr txBox="1"/>
          <p:nvPr/>
        </p:nvSpPr>
        <p:spPr>
          <a:xfrm>
            <a:off x="3717408" y="1785263"/>
            <a:ext cx="3094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Insert 70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516181A-A377-4F62-91CF-2FC02AA6D796}"/>
              </a:ext>
            </a:extLst>
          </p:cNvPr>
          <p:cNvCxnSpPr>
            <a:cxnSpLocks/>
            <a:stCxn id="16" idx="4"/>
            <a:endCxn id="27" idx="0"/>
          </p:cNvCxnSpPr>
          <p:nvPr/>
        </p:nvCxnSpPr>
        <p:spPr>
          <a:xfrm>
            <a:off x="9382387" y="3646903"/>
            <a:ext cx="231029" cy="339559"/>
          </a:xfrm>
          <a:prstGeom prst="straightConnector1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F1302541-5A5E-43C2-B4E2-E665AC8C9A0C}"/>
              </a:ext>
            </a:extLst>
          </p:cNvPr>
          <p:cNvSpPr/>
          <p:nvPr/>
        </p:nvSpPr>
        <p:spPr>
          <a:xfrm>
            <a:off x="9283806" y="3986462"/>
            <a:ext cx="659219" cy="40030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2"/>
                </a:solidFill>
              </a:rPr>
              <a:t>70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DD8C486-92DD-43E6-AD8A-4D7242CBF5D4}"/>
              </a:ext>
            </a:extLst>
          </p:cNvPr>
          <p:cNvCxnSpPr>
            <a:cxnSpLocks/>
            <a:stCxn id="21" idx="2"/>
          </p:cNvCxnSpPr>
          <p:nvPr/>
        </p:nvCxnSpPr>
        <p:spPr>
          <a:xfrm flipH="1">
            <a:off x="2187226" y="3083854"/>
            <a:ext cx="49768" cy="3250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199DFB35-C0E9-409C-9CDC-8B5D7D1FB8BA}"/>
              </a:ext>
            </a:extLst>
          </p:cNvPr>
          <p:cNvSpPr/>
          <p:nvPr/>
        </p:nvSpPr>
        <p:spPr>
          <a:xfrm>
            <a:off x="1180214" y="3385298"/>
            <a:ext cx="502929" cy="33666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55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58C0C873-8F7C-46A1-B29B-268AF30BA664}"/>
              </a:ext>
            </a:extLst>
          </p:cNvPr>
          <p:cNvSpPr/>
          <p:nvPr/>
        </p:nvSpPr>
        <p:spPr>
          <a:xfrm>
            <a:off x="1960645" y="3410705"/>
            <a:ext cx="502929" cy="33666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2"/>
                </a:solidFill>
              </a:rPr>
              <a:t>70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7DD584-D1E6-4BFD-94A4-CBA694B45484}"/>
              </a:ext>
            </a:extLst>
          </p:cNvPr>
          <p:cNvSpPr txBox="1"/>
          <p:nvPr/>
        </p:nvSpPr>
        <p:spPr>
          <a:xfrm>
            <a:off x="2630895" y="4283677"/>
            <a:ext cx="584615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So, this case, where we insert a key as </a:t>
            </a:r>
            <a:r>
              <a:rPr lang="en-US" sz="2400" dirty="0">
                <a:solidFill>
                  <a:schemeClr val="accent4">
                    <a:lumMod val="75000"/>
                  </a:schemeClr>
                </a:solidFill>
              </a:rPr>
              <a:t>the biggest key of a temporary 4-node,</a:t>
            </a:r>
            <a:r>
              <a:rPr lang="en-US" sz="2400" dirty="0"/>
              <a:t> was rectified with one call to </a:t>
            </a:r>
            <a:r>
              <a:rPr lang="en-US" sz="2400" dirty="0" err="1">
                <a:solidFill>
                  <a:srgbClr val="00B050"/>
                </a:solidFill>
                <a:latin typeface="Consolas" panose="020B0609020204030204" pitchFamily="49" charset="0"/>
              </a:rPr>
              <a:t>flipColors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</a:rPr>
              <a:t>().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alibri (Body)"/>
              </a:rPr>
              <a:t>Notice the </a:t>
            </a:r>
            <a:r>
              <a:rPr lang="en-US" sz="2400" dirty="0">
                <a:solidFill>
                  <a:srgbClr val="FF4CFB"/>
                </a:solidFill>
                <a:latin typeface="Calibri (Body)"/>
              </a:rPr>
              <a:t>perfect </a:t>
            </a:r>
            <a:r>
              <a:rPr lang="en-US" sz="2400" b="1" dirty="0">
                <a:solidFill>
                  <a:srgbClr val="FF4CFB"/>
                </a:solidFill>
                <a:latin typeface="Calibri (Body)"/>
              </a:rPr>
              <a:t>black link </a:t>
            </a:r>
            <a:r>
              <a:rPr lang="en-US" sz="2400" dirty="0">
                <a:solidFill>
                  <a:srgbClr val="FF4CFB"/>
                </a:solidFill>
                <a:latin typeface="Calibri (Body)"/>
              </a:rPr>
              <a:t>balance </a:t>
            </a:r>
            <a:r>
              <a:rPr lang="en-US" sz="2400" dirty="0">
                <a:latin typeface="Calibri (Body)"/>
              </a:rPr>
              <a:t>of the </a:t>
            </a:r>
            <a:r>
              <a:rPr lang="en-US" sz="2400" b="1" dirty="0">
                <a:solidFill>
                  <a:srgbClr val="FF0000"/>
                </a:solidFill>
                <a:latin typeface="Calibri (Body)"/>
              </a:rPr>
              <a:t>Red</a:t>
            </a:r>
            <a:r>
              <a:rPr lang="en-US" sz="2400" dirty="0">
                <a:latin typeface="Calibri (Body)"/>
              </a:rPr>
              <a:t>-Black Tree?</a:t>
            </a:r>
          </a:p>
        </p:txBody>
      </p:sp>
    </p:spTree>
    <p:extLst>
      <p:ext uri="{BB962C8B-B14F-4D97-AF65-F5344CB8AC3E}">
        <p14:creationId xmlns:p14="http://schemas.microsoft.com/office/powerpoint/2010/main" val="188367333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Insertion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B75E26-6542-4ADD-8F63-AFB415A5B3C3}"/>
              </a:ext>
            </a:extLst>
          </p:cNvPr>
          <p:cNvSpPr txBox="1"/>
          <p:nvPr/>
        </p:nvSpPr>
        <p:spPr>
          <a:xfrm>
            <a:off x="1180214" y="1395089"/>
            <a:ext cx="19776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u="sng" dirty="0"/>
              <a:t>2-3 tree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48E492-BBCA-4324-B409-F30CFAA6AF3C}"/>
              </a:ext>
            </a:extLst>
          </p:cNvPr>
          <p:cNvSpPr txBox="1"/>
          <p:nvPr/>
        </p:nvSpPr>
        <p:spPr>
          <a:xfrm>
            <a:off x="8318204" y="1395089"/>
            <a:ext cx="24632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u="sng" dirty="0">
                <a:solidFill>
                  <a:srgbClr val="FF0000"/>
                </a:solidFill>
              </a:rPr>
              <a:t>Red-</a:t>
            </a:r>
            <a:r>
              <a:rPr lang="en-US" sz="2800" b="1" u="sng" dirty="0"/>
              <a:t>Black</a:t>
            </a:r>
            <a:r>
              <a:rPr lang="en-US" sz="2800" u="sng" dirty="0"/>
              <a:t> tree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DE98D50-F523-4FA7-8581-3CBFAD27DD88}"/>
              </a:ext>
            </a:extLst>
          </p:cNvPr>
          <p:cNvSpPr txBox="1"/>
          <p:nvPr/>
        </p:nvSpPr>
        <p:spPr>
          <a:xfrm>
            <a:off x="1456660" y="2041451"/>
            <a:ext cx="1201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root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DA96D7-15FF-47D6-B562-1D4A17D6CD80}"/>
              </a:ext>
            </a:extLst>
          </p:cNvPr>
          <p:cNvSpPr txBox="1"/>
          <p:nvPr/>
        </p:nvSpPr>
        <p:spPr>
          <a:xfrm>
            <a:off x="9265387" y="1923763"/>
            <a:ext cx="846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root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9D421FC-2469-4FED-8632-E7BE02CF6BFA}"/>
              </a:ext>
            </a:extLst>
          </p:cNvPr>
          <p:cNvCxnSpPr>
            <a:stCxn id="3" idx="2"/>
          </p:cNvCxnSpPr>
          <p:nvPr/>
        </p:nvCxnSpPr>
        <p:spPr>
          <a:xfrm>
            <a:off x="2057400" y="2410783"/>
            <a:ext cx="186070" cy="3208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A1CF267A-FE65-4127-8B16-B878FAFB5E85}"/>
              </a:ext>
            </a:extLst>
          </p:cNvPr>
          <p:cNvSpPr/>
          <p:nvPr/>
        </p:nvSpPr>
        <p:spPr>
          <a:xfrm>
            <a:off x="946299" y="3594729"/>
            <a:ext cx="901870" cy="539206"/>
          </a:xfrm>
          <a:prstGeom prst="round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55, </a:t>
            </a:r>
            <a:r>
              <a:rPr lang="en-US" dirty="0">
                <a:solidFill>
                  <a:srgbClr val="002060"/>
                </a:solidFill>
              </a:rPr>
              <a:t>66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875B48C-A442-425E-969D-EA1F9D8946B4}"/>
              </a:ext>
            </a:extLst>
          </p:cNvPr>
          <p:cNvSpPr/>
          <p:nvPr/>
        </p:nvSpPr>
        <p:spPr>
          <a:xfrm>
            <a:off x="9052777" y="3246599"/>
            <a:ext cx="659219" cy="40030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66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3BFA381-4E20-4D60-805B-DCF56503FE1F}"/>
              </a:ext>
            </a:extLst>
          </p:cNvPr>
          <p:cNvCxnSpPr/>
          <p:nvPr/>
        </p:nvCxnSpPr>
        <p:spPr>
          <a:xfrm>
            <a:off x="9837143" y="2232757"/>
            <a:ext cx="186070" cy="32082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475EDF3-A9FA-463E-9D00-65F62CD0079D}"/>
              </a:ext>
            </a:extLst>
          </p:cNvPr>
          <p:cNvCxnSpPr>
            <a:cxnSpLocks/>
            <a:stCxn id="15" idx="3"/>
            <a:endCxn id="16" idx="7"/>
          </p:cNvCxnSpPr>
          <p:nvPr/>
        </p:nvCxnSpPr>
        <p:spPr>
          <a:xfrm flipH="1">
            <a:off x="9615456" y="2945816"/>
            <a:ext cx="376030" cy="3594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CF779D5E-AD18-4B9A-9D0D-09C84B9F0F1B}"/>
              </a:ext>
            </a:extLst>
          </p:cNvPr>
          <p:cNvSpPr/>
          <p:nvPr/>
        </p:nvSpPr>
        <p:spPr>
          <a:xfrm>
            <a:off x="9894946" y="2604135"/>
            <a:ext cx="659219" cy="40030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80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3DA96D4-3072-45BB-B418-78092579E5D4}"/>
              </a:ext>
            </a:extLst>
          </p:cNvPr>
          <p:cNvCxnSpPr>
            <a:cxnSpLocks/>
            <a:stCxn id="15" idx="5"/>
            <a:endCxn id="19" idx="1"/>
          </p:cNvCxnSpPr>
          <p:nvPr/>
        </p:nvCxnSpPr>
        <p:spPr>
          <a:xfrm>
            <a:off x="10457625" y="2945816"/>
            <a:ext cx="476065" cy="4925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60CF93A4-D37B-424F-8D5B-4D76E7C737F2}"/>
              </a:ext>
            </a:extLst>
          </p:cNvPr>
          <p:cNvSpPr/>
          <p:nvPr/>
        </p:nvSpPr>
        <p:spPr>
          <a:xfrm>
            <a:off x="10826645" y="3379693"/>
            <a:ext cx="730946" cy="40030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90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C8F68DF1-C11C-4DDE-8120-FB94CBBC885D}"/>
              </a:ext>
            </a:extLst>
          </p:cNvPr>
          <p:cNvSpPr/>
          <p:nvPr/>
        </p:nvSpPr>
        <p:spPr>
          <a:xfrm>
            <a:off x="2472070" y="3579845"/>
            <a:ext cx="845288" cy="53920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85, 90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B2A8EC25-FA87-4A96-9E50-E1C606467817}"/>
              </a:ext>
            </a:extLst>
          </p:cNvPr>
          <p:cNvSpPr/>
          <p:nvPr/>
        </p:nvSpPr>
        <p:spPr>
          <a:xfrm>
            <a:off x="1963711" y="2759567"/>
            <a:ext cx="559517" cy="53920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80</a:t>
            </a:r>
            <a:endParaRPr lang="en-US" b="1" dirty="0">
              <a:solidFill>
                <a:srgbClr val="C00000"/>
              </a:solidFill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C6036AE-46D9-491D-8A78-4713EB47BDA9}"/>
              </a:ext>
            </a:extLst>
          </p:cNvPr>
          <p:cNvCxnSpPr/>
          <p:nvPr/>
        </p:nvCxnSpPr>
        <p:spPr>
          <a:xfrm>
            <a:off x="2472070" y="3273901"/>
            <a:ext cx="186070" cy="3208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35F786E-EB09-4F6A-88A9-12507070A1D2}"/>
              </a:ext>
            </a:extLst>
          </p:cNvPr>
          <p:cNvCxnSpPr>
            <a:cxnSpLocks/>
          </p:cNvCxnSpPr>
          <p:nvPr/>
        </p:nvCxnSpPr>
        <p:spPr>
          <a:xfrm flipH="1">
            <a:off x="1711842" y="3298773"/>
            <a:ext cx="284380" cy="2959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FB7AB8E-7F36-4F47-9C62-2F4A1A9E4DCD}"/>
              </a:ext>
            </a:extLst>
          </p:cNvPr>
          <p:cNvCxnSpPr>
            <a:cxnSpLocks/>
            <a:stCxn id="19" idx="3"/>
            <a:endCxn id="33" idx="7"/>
          </p:cNvCxnSpPr>
          <p:nvPr/>
        </p:nvCxnSpPr>
        <p:spPr>
          <a:xfrm flipH="1">
            <a:off x="10492857" y="3721374"/>
            <a:ext cx="440833" cy="9355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EE03EE2A-0D15-42D9-9BEC-EA64C8CCD86B}"/>
              </a:ext>
            </a:extLst>
          </p:cNvPr>
          <p:cNvSpPr/>
          <p:nvPr/>
        </p:nvSpPr>
        <p:spPr>
          <a:xfrm>
            <a:off x="9930178" y="3756301"/>
            <a:ext cx="659219" cy="40030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85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323F042-A7B6-4AA9-8E63-F2258CF50920}"/>
              </a:ext>
            </a:extLst>
          </p:cNvPr>
          <p:cNvCxnSpPr>
            <a:cxnSpLocks/>
            <a:stCxn id="16" idx="3"/>
            <a:endCxn id="30" idx="6"/>
          </p:cNvCxnSpPr>
          <p:nvPr/>
        </p:nvCxnSpPr>
        <p:spPr>
          <a:xfrm flipH="1">
            <a:off x="9010292" y="3588280"/>
            <a:ext cx="139025" cy="16802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88B49843-5711-4F5F-A20F-C152E80BEC62}"/>
              </a:ext>
            </a:extLst>
          </p:cNvPr>
          <p:cNvSpPr/>
          <p:nvPr/>
        </p:nvSpPr>
        <p:spPr>
          <a:xfrm>
            <a:off x="8351073" y="3556149"/>
            <a:ext cx="659219" cy="40030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55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B9E4CD6-67A1-44D8-9F04-5EB83637E1FD}"/>
              </a:ext>
            </a:extLst>
          </p:cNvPr>
          <p:cNvSpPr/>
          <p:nvPr/>
        </p:nvSpPr>
        <p:spPr>
          <a:xfrm rot="3843721">
            <a:off x="8535931" y="2863202"/>
            <a:ext cx="865792" cy="1544112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61D0A34-B8DE-4FB4-A8C9-D1D92A24AAF1}"/>
              </a:ext>
            </a:extLst>
          </p:cNvPr>
          <p:cNvSpPr txBox="1"/>
          <p:nvPr/>
        </p:nvSpPr>
        <p:spPr>
          <a:xfrm>
            <a:off x="3717408" y="1785263"/>
            <a:ext cx="3094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Insert 40</a:t>
            </a:r>
          </a:p>
        </p:txBody>
      </p:sp>
    </p:spTree>
    <p:extLst>
      <p:ext uri="{BB962C8B-B14F-4D97-AF65-F5344CB8AC3E}">
        <p14:creationId xmlns:p14="http://schemas.microsoft.com/office/powerpoint/2010/main" val="69375004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Insertion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B75E26-6542-4ADD-8F63-AFB415A5B3C3}"/>
              </a:ext>
            </a:extLst>
          </p:cNvPr>
          <p:cNvSpPr txBox="1"/>
          <p:nvPr/>
        </p:nvSpPr>
        <p:spPr>
          <a:xfrm>
            <a:off x="1180214" y="1395089"/>
            <a:ext cx="19776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u="sng" dirty="0"/>
              <a:t>2-3 tree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48E492-BBCA-4324-B409-F30CFAA6AF3C}"/>
              </a:ext>
            </a:extLst>
          </p:cNvPr>
          <p:cNvSpPr txBox="1"/>
          <p:nvPr/>
        </p:nvSpPr>
        <p:spPr>
          <a:xfrm>
            <a:off x="8318204" y="1395089"/>
            <a:ext cx="24632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u="sng" dirty="0">
                <a:solidFill>
                  <a:srgbClr val="FF0000"/>
                </a:solidFill>
              </a:rPr>
              <a:t>Red-</a:t>
            </a:r>
            <a:r>
              <a:rPr lang="en-US" sz="2800" b="1" u="sng" dirty="0"/>
              <a:t>Black</a:t>
            </a:r>
            <a:r>
              <a:rPr lang="en-US" sz="2800" u="sng" dirty="0"/>
              <a:t> tree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DE98D50-F523-4FA7-8581-3CBFAD27DD88}"/>
              </a:ext>
            </a:extLst>
          </p:cNvPr>
          <p:cNvSpPr txBox="1"/>
          <p:nvPr/>
        </p:nvSpPr>
        <p:spPr>
          <a:xfrm>
            <a:off x="1456660" y="2041451"/>
            <a:ext cx="1201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root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DA96D7-15FF-47D6-B562-1D4A17D6CD80}"/>
              </a:ext>
            </a:extLst>
          </p:cNvPr>
          <p:cNvSpPr txBox="1"/>
          <p:nvPr/>
        </p:nvSpPr>
        <p:spPr>
          <a:xfrm>
            <a:off x="9265387" y="1923763"/>
            <a:ext cx="846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root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9D421FC-2469-4FED-8632-E7BE02CF6BFA}"/>
              </a:ext>
            </a:extLst>
          </p:cNvPr>
          <p:cNvCxnSpPr>
            <a:stCxn id="3" idx="2"/>
          </p:cNvCxnSpPr>
          <p:nvPr/>
        </p:nvCxnSpPr>
        <p:spPr>
          <a:xfrm>
            <a:off x="2057400" y="2410783"/>
            <a:ext cx="186070" cy="3208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A1CF267A-FE65-4127-8B16-B878FAFB5E85}"/>
              </a:ext>
            </a:extLst>
          </p:cNvPr>
          <p:cNvSpPr/>
          <p:nvPr/>
        </p:nvSpPr>
        <p:spPr>
          <a:xfrm>
            <a:off x="552893" y="3594729"/>
            <a:ext cx="1295276" cy="539206"/>
          </a:xfrm>
          <a:prstGeom prst="round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4CFB"/>
                </a:solidFill>
              </a:rPr>
              <a:t>40</a:t>
            </a:r>
            <a:r>
              <a:rPr lang="en-US" dirty="0">
                <a:solidFill>
                  <a:schemeClr val="tx1"/>
                </a:solidFill>
              </a:rPr>
              <a:t>, 55, </a:t>
            </a:r>
            <a:r>
              <a:rPr lang="en-US" dirty="0">
                <a:solidFill>
                  <a:srgbClr val="002060"/>
                </a:solidFill>
              </a:rPr>
              <a:t>66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875B48C-A442-425E-969D-EA1F9D8946B4}"/>
              </a:ext>
            </a:extLst>
          </p:cNvPr>
          <p:cNvSpPr/>
          <p:nvPr/>
        </p:nvSpPr>
        <p:spPr>
          <a:xfrm>
            <a:off x="9052777" y="3246599"/>
            <a:ext cx="659219" cy="40030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66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3BFA381-4E20-4D60-805B-DCF56503FE1F}"/>
              </a:ext>
            </a:extLst>
          </p:cNvPr>
          <p:cNvCxnSpPr/>
          <p:nvPr/>
        </p:nvCxnSpPr>
        <p:spPr>
          <a:xfrm>
            <a:off x="9837143" y="2232757"/>
            <a:ext cx="186070" cy="32082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475EDF3-A9FA-463E-9D00-65F62CD0079D}"/>
              </a:ext>
            </a:extLst>
          </p:cNvPr>
          <p:cNvCxnSpPr>
            <a:cxnSpLocks/>
            <a:stCxn id="15" idx="3"/>
            <a:endCxn id="16" idx="7"/>
          </p:cNvCxnSpPr>
          <p:nvPr/>
        </p:nvCxnSpPr>
        <p:spPr>
          <a:xfrm flipH="1">
            <a:off x="9615456" y="2945816"/>
            <a:ext cx="376030" cy="3594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CF779D5E-AD18-4B9A-9D0D-09C84B9F0F1B}"/>
              </a:ext>
            </a:extLst>
          </p:cNvPr>
          <p:cNvSpPr/>
          <p:nvPr/>
        </p:nvSpPr>
        <p:spPr>
          <a:xfrm>
            <a:off x="9894946" y="2604135"/>
            <a:ext cx="659219" cy="40030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80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3DA96D4-3072-45BB-B418-78092579E5D4}"/>
              </a:ext>
            </a:extLst>
          </p:cNvPr>
          <p:cNvCxnSpPr>
            <a:cxnSpLocks/>
            <a:stCxn id="15" idx="5"/>
            <a:endCxn id="19" idx="1"/>
          </p:cNvCxnSpPr>
          <p:nvPr/>
        </p:nvCxnSpPr>
        <p:spPr>
          <a:xfrm>
            <a:off x="10457625" y="2945816"/>
            <a:ext cx="476065" cy="4925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60CF93A4-D37B-424F-8D5B-4D76E7C737F2}"/>
              </a:ext>
            </a:extLst>
          </p:cNvPr>
          <p:cNvSpPr/>
          <p:nvPr/>
        </p:nvSpPr>
        <p:spPr>
          <a:xfrm>
            <a:off x="10826645" y="3379693"/>
            <a:ext cx="730946" cy="40030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90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C8F68DF1-C11C-4DDE-8120-FB94CBBC885D}"/>
              </a:ext>
            </a:extLst>
          </p:cNvPr>
          <p:cNvSpPr/>
          <p:nvPr/>
        </p:nvSpPr>
        <p:spPr>
          <a:xfrm>
            <a:off x="2472070" y="3579845"/>
            <a:ext cx="845288" cy="53920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85, 90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B2A8EC25-FA87-4A96-9E50-E1C606467817}"/>
              </a:ext>
            </a:extLst>
          </p:cNvPr>
          <p:cNvSpPr/>
          <p:nvPr/>
        </p:nvSpPr>
        <p:spPr>
          <a:xfrm>
            <a:off x="1963711" y="2759567"/>
            <a:ext cx="559517" cy="53920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80</a:t>
            </a:r>
            <a:endParaRPr lang="en-US" b="1" dirty="0">
              <a:solidFill>
                <a:srgbClr val="C00000"/>
              </a:solidFill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C6036AE-46D9-491D-8A78-4713EB47BDA9}"/>
              </a:ext>
            </a:extLst>
          </p:cNvPr>
          <p:cNvCxnSpPr/>
          <p:nvPr/>
        </p:nvCxnSpPr>
        <p:spPr>
          <a:xfrm>
            <a:off x="2472070" y="3273901"/>
            <a:ext cx="186070" cy="3208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35F786E-EB09-4F6A-88A9-12507070A1D2}"/>
              </a:ext>
            </a:extLst>
          </p:cNvPr>
          <p:cNvCxnSpPr>
            <a:cxnSpLocks/>
          </p:cNvCxnSpPr>
          <p:nvPr/>
        </p:nvCxnSpPr>
        <p:spPr>
          <a:xfrm flipH="1">
            <a:off x="1711842" y="3298773"/>
            <a:ext cx="284380" cy="2959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FB7AB8E-7F36-4F47-9C62-2F4A1A9E4DCD}"/>
              </a:ext>
            </a:extLst>
          </p:cNvPr>
          <p:cNvCxnSpPr>
            <a:cxnSpLocks/>
            <a:stCxn id="19" idx="3"/>
            <a:endCxn id="33" idx="7"/>
          </p:cNvCxnSpPr>
          <p:nvPr/>
        </p:nvCxnSpPr>
        <p:spPr>
          <a:xfrm flipH="1">
            <a:off x="10492857" y="3721374"/>
            <a:ext cx="440833" cy="9355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EE03EE2A-0D15-42D9-9BEC-EA64C8CCD86B}"/>
              </a:ext>
            </a:extLst>
          </p:cNvPr>
          <p:cNvSpPr/>
          <p:nvPr/>
        </p:nvSpPr>
        <p:spPr>
          <a:xfrm>
            <a:off x="9930178" y="3756301"/>
            <a:ext cx="659219" cy="40030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85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323F042-A7B6-4AA9-8E63-F2258CF50920}"/>
              </a:ext>
            </a:extLst>
          </p:cNvPr>
          <p:cNvCxnSpPr>
            <a:cxnSpLocks/>
            <a:stCxn id="16" idx="3"/>
            <a:endCxn id="30" idx="7"/>
          </p:cNvCxnSpPr>
          <p:nvPr/>
        </p:nvCxnSpPr>
        <p:spPr>
          <a:xfrm flipH="1">
            <a:off x="8913752" y="3588280"/>
            <a:ext cx="235565" cy="2649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88B49843-5711-4F5F-A20F-C152E80BEC62}"/>
              </a:ext>
            </a:extLst>
          </p:cNvPr>
          <p:cNvSpPr/>
          <p:nvPr/>
        </p:nvSpPr>
        <p:spPr>
          <a:xfrm>
            <a:off x="8351073" y="3556149"/>
            <a:ext cx="659219" cy="40030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55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B9E4CD6-67A1-44D8-9F04-5EB83637E1FD}"/>
              </a:ext>
            </a:extLst>
          </p:cNvPr>
          <p:cNvSpPr/>
          <p:nvPr/>
        </p:nvSpPr>
        <p:spPr>
          <a:xfrm rot="4048102">
            <a:off x="8246223" y="2535230"/>
            <a:ext cx="865792" cy="2478446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61D0A34-B8DE-4FB4-A8C9-D1D92A24AAF1}"/>
              </a:ext>
            </a:extLst>
          </p:cNvPr>
          <p:cNvSpPr txBox="1"/>
          <p:nvPr/>
        </p:nvSpPr>
        <p:spPr>
          <a:xfrm>
            <a:off x="3717408" y="1785263"/>
            <a:ext cx="3094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Insert 40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DB17FDE-02C4-448B-9B81-1A4C0615B7FD}"/>
              </a:ext>
            </a:extLst>
          </p:cNvPr>
          <p:cNvSpPr/>
          <p:nvPr/>
        </p:nvSpPr>
        <p:spPr>
          <a:xfrm>
            <a:off x="7658985" y="3894362"/>
            <a:ext cx="659219" cy="40030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4CFB"/>
                </a:solidFill>
              </a:rPr>
              <a:t>40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140803A-3E5F-4C5D-A4B5-08FE4B5EB782}"/>
              </a:ext>
            </a:extLst>
          </p:cNvPr>
          <p:cNvCxnSpPr>
            <a:cxnSpLocks/>
          </p:cNvCxnSpPr>
          <p:nvPr/>
        </p:nvCxnSpPr>
        <p:spPr>
          <a:xfrm flipH="1">
            <a:off x="8113825" y="3813574"/>
            <a:ext cx="258492" cy="8078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825313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Insertion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B75E26-6542-4ADD-8F63-AFB415A5B3C3}"/>
              </a:ext>
            </a:extLst>
          </p:cNvPr>
          <p:cNvSpPr txBox="1"/>
          <p:nvPr/>
        </p:nvSpPr>
        <p:spPr>
          <a:xfrm>
            <a:off x="1180214" y="1395089"/>
            <a:ext cx="19776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u="sng" dirty="0"/>
              <a:t>2-3 tree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48E492-BBCA-4324-B409-F30CFAA6AF3C}"/>
              </a:ext>
            </a:extLst>
          </p:cNvPr>
          <p:cNvSpPr txBox="1"/>
          <p:nvPr/>
        </p:nvSpPr>
        <p:spPr>
          <a:xfrm>
            <a:off x="8318204" y="1395089"/>
            <a:ext cx="24632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u="sng" dirty="0">
                <a:solidFill>
                  <a:srgbClr val="FF0000"/>
                </a:solidFill>
              </a:rPr>
              <a:t>Red-</a:t>
            </a:r>
            <a:r>
              <a:rPr lang="en-US" sz="2800" b="1" u="sng" dirty="0"/>
              <a:t>Black</a:t>
            </a:r>
            <a:r>
              <a:rPr lang="en-US" sz="2800" u="sng" dirty="0"/>
              <a:t> tree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DE98D50-F523-4FA7-8581-3CBFAD27DD88}"/>
              </a:ext>
            </a:extLst>
          </p:cNvPr>
          <p:cNvSpPr txBox="1"/>
          <p:nvPr/>
        </p:nvSpPr>
        <p:spPr>
          <a:xfrm>
            <a:off x="1456660" y="2041451"/>
            <a:ext cx="1201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root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DA96D7-15FF-47D6-B562-1D4A17D6CD80}"/>
              </a:ext>
            </a:extLst>
          </p:cNvPr>
          <p:cNvSpPr txBox="1"/>
          <p:nvPr/>
        </p:nvSpPr>
        <p:spPr>
          <a:xfrm>
            <a:off x="9265387" y="1923763"/>
            <a:ext cx="846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root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9D421FC-2469-4FED-8632-E7BE02CF6BFA}"/>
              </a:ext>
            </a:extLst>
          </p:cNvPr>
          <p:cNvCxnSpPr>
            <a:stCxn id="3" idx="2"/>
          </p:cNvCxnSpPr>
          <p:nvPr/>
        </p:nvCxnSpPr>
        <p:spPr>
          <a:xfrm>
            <a:off x="2057400" y="2410783"/>
            <a:ext cx="186070" cy="3208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A1CF267A-FE65-4127-8B16-B878FAFB5E85}"/>
              </a:ext>
            </a:extLst>
          </p:cNvPr>
          <p:cNvSpPr/>
          <p:nvPr/>
        </p:nvSpPr>
        <p:spPr>
          <a:xfrm>
            <a:off x="552893" y="3594729"/>
            <a:ext cx="1295276" cy="539206"/>
          </a:xfrm>
          <a:prstGeom prst="round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4CFB"/>
                </a:solidFill>
              </a:rPr>
              <a:t>40</a:t>
            </a:r>
            <a:r>
              <a:rPr lang="en-US" dirty="0">
                <a:solidFill>
                  <a:schemeClr val="tx1"/>
                </a:solidFill>
              </a:rPr>
              <a:t>, 55, </a:t>
            </a:r>
            <a:r>
              <a:rPr lang="en-US" dirty="0">
                <a:solidFill>
                  <a:srgbClr val="002060"/>
                </a:solidFill>
              </a:rPr>
              <a:t>66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875B48C-A442-425E-969D-EA1F9D8946B4}"/>
              </a:ext>
            </a:extLst>
          </p:cNvPr>
          <p:cNvSpPr/>
          <p:nvPr/>
        </p:nvSpPr>
        <p:spPr>
          <a:xfrm>
            <a:off x="9047892" y="3956453"/>
            <a:ext cx="659219" cy="40030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66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3BFA381-4E20-4D60-805B-DCF56503FE1F}"/>
              </a:ext>
            </a:extLst>
          </p:cNvPr>
          <p:cNvCxnSpPr/>
          <p:nvPr/>
        </p:nvCxnSpPr>
        <p:spPr>
          <a:xfrm>
            <a:off x="9837143" y="2232757"/>
            <a:ext cx="186070" cy="32082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475EDF3-A9FA-463E-9D00-65F62CD0079D}"/>
              </a:ext>
            </a:extLst>
          </p:cNvPr>
          <p:cNvCxnSpPr>
            <a:cxnSpLocks/>
            <a:stCxn id="15" idx="3"/>
            <a:endCxn id="30" idx="7"/>
          </p:cNvCxnSpPr>
          <p:nvPr/>
        </p:nvCxnSpPr>
        <p:spPr>
          <a:xfrm flipH="1">
            <a:off x="9008481" y="2945816"/>
            <a:ext cx="983005" cy="48065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CF779D5E-AD18-4B9A-9D0D-09C84B9F0F1B}"/>
              </a:ext>
            </a:extLst>
          </p:cNvPr>
          <p:cNvSpPr/>
          <p:nvPr/>
        </p:nvSpPr>
        <p:spPr>
          <a:xfrm>
            <a:off x="9894946" y="2604135"/>
            <a:ext cx="659219" cy="40030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80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3DA96D4-3072-45BB-B418-78092579E5D4}"/>
              </a:ext>
            </a:extLst>
          </p:cNvPr>
          <p:cNvCxnSpPr>
            <a:cxnSpLocks/>
            <a:stCxn id="15" idx="5"/>
            <a:endCxn id="19" idx="1"/>
          </p:cNvCxnSpPr>
          <p:nvPr/>
        </p:nvCxnSpPr>
        <p:spPr>
          <a:xfrm>
            <a:off x="10457625" y="2945816"/>
            <a:ext cx="476065" cy="4925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60CF93A4-D37B-424F-8D5B-4D76E7C737F2}"/>
              </a:ext>
            </a:extLst>
          </p:cNvPr>
          <p:cNvSpPr/>
          <p:nvPr/>
        </p:nvSpPr>
        <p:spPr>
          <a:xfrm>
            <a:off x="10826645" y="3379693"/>
            <a:ext cx="730946" cy="40030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90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C8F68DF1-C11C-4DDE-8120-FB94CBBC885D}"/>
              </a:ext>
            </a:extLst>
          </p:cNvPr>
          <p:cNvSpPr/>
          <p:nvPr/>
        </p:nvSpPr>
        <p:spPr>
          <a:xfrm>
            <a:off x="2472070" y="3579845"/>
            <a:ext cx="845288" cy="53920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85, 90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B2A8EC25-FA87-4A96-9E50-E1C606467817}"/>
              </a:ext>
            </a:extLst>
          </p:cNvPr>
          <p:cNvSpPr/>
          <p:nvPr/>
        </p:nvSpPr>
        <p:spPr>
          <a:xfrm>
            <a:off x="1963711" y="2759567"/>
            <a:ext cx="559517" cy="53920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80</a:t>
            </a:r>
            <a:endParaRPr lang="en-US" b="1" dirty="0">
              <a:solidFill>
                <a:srgbClr val="C00000"/>
              </a:solidFill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C6036AE-46D9-491D-8A78-4713EB47BDA9}"/>
              </a:ext>
            </a:extLst>
          </p:cNvPr>
          <p:cNvCxnSpPr/>
          <p:nvPr/>
        </p:nvCxnSpPr>
        <p:spPr>
          <a:xfrm>
            <a:off x="2472070" y="3273901"/>
            <a:ext cx="186070" cy="3208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35F786E-EB09-4F6A-88A9-12507070A1D2}"/>
              </a:ext>
            </a:extLst>
          </p:cNvPr>
          <p:cNvCxnSpPr>
            <a:cxnSpLocks/>
          </p:cNvCxnSpPr>
          <p:nvPr/>
        </p:nvCxnSpPr>
        <p:spPr>
          <a:xfrm flipH="1">
            <a:off x="1711842" y="3298773"/>
            <a:ext cx="284380" cy="2959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FB7AB8E-7F36-4F47-9C62-2F4A1A9E4DCD}"/>
              </a:ext>
            </a:extLst>
          </p:cNvPr>
          <p:cNvCxnSpPr>
            <a:cxnSpLocks/>
            <a:stCxn id="19" idx="3"/>
            <a:endCxn id="33" idx="7"/>
          </p:cNvCxnSpPr>
          <p:nvPr/>
        </p:nvCxnSpPr>
        <p:spPr>
          <a:xfrm flipH="1">
            <a:off x="10492857" y="3721374"/>
            <a:ext cx="440833" cy="9355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EE03EE2A-0D15-42D9-9BEC-EA64C8CCD86B}"/>
              </a:ext>
            </a:extLst>
          </p:cNvPr>
          <p:cNvSpPr/>
          <p:nvPr/>
        </p:nvSpPr>
        <p:spPr>
          <a:xfrm>
            <a:off x="9930178" y="3756301"/>
            <a:ext cx="659219" cy="40030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85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323F042-A7B6-4AA9-8E63-F2258CF50920}"/>
              </a:ext>
            </a:extLst>
          </p:cNvPr>
          <p:cNvCxnSpPr>
            <a:cxnSpLocks/>
            <a:stCxn id="30" idx="5"/>
          </p:cNvCxnSpPr>
          <p:nvPr/>
        </p:nvCxnSpPr>
        <p:spPr>
          <a:xfrm>
            <a:off x="9008481" y="3709526"/>
            <a:ext cx="223838" cy="30555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88B49843-5711-4F5F-A20F-C152E80BEC62}"/>
              </a:ext>
            </a:extLst>
          </p:cNvPr>
          <p:cNvSpPr/>
          <p:nvPr/>
        </p:nvSpPr>
        <p:spPr>
          <a:xfrm>
            <a:off x="8445802" y="3367845"/>
            <a:ext cx="659219" cy="40030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55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B9E4CD6-67A1-44D8-9F04-5EB83637E1FD}"/>
              </a:ext>
            </a:extLst>
          </p:cNvPr>
          <p:cNvSpPr/>
          <p:nvPr/>
        </p:nvSpPr>
        <p:spPr>
          <a:xfrm rot="4048102">
            <a:off x="8031340" y="2857017"/>
            <a:ext cx="1562552" cy="2478446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61D0A34-B8DE-4FB4-A8C9-D1D92A24AAF1}"/>
              </a:ext>
            </a:extLst>
          </p:cNvPr>
          <p:cNvSpPr txBox="1"/>
          <p:nvPr/>
        </p:nvSpPr>
        <p:spPr>
          <a:xfrm>
            <a:off x="3717408" y="1785263"/>
            <a:ext cx="3094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Insert 40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DB17FDE-02C4-448B-9B81-1A4C0615B7FD}"/>
              </a:ext>
            </a:extLst>
          </p:cNvPr>
          <p:cNvSpPr/>
          <p:nvPr/>
        </p:nvSpPr>
        <p:spPr>
          <a:xfrm>
            <a:off x="7658985" y="3894362"/>
            <a:ext cx="659219" cy="40030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4CFB"/>
                </a:solidFill>
              </a:rPr>
              <a:t>40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140803A-3E5F-4C5D-A4B5-08FE4B5EB782}"/>
              </a:ext>
            </a:extLst>
          </p:cNvPr>
          <p:cNvCxnSpPr>
            <a:cxnSpLocks/>
            <a:endCxn id="25" idx="7"/>
          </p:cNvCxnSpPr>
          <p:nvPr/>
        </p:nvCxnSpPr>
        <p:spPr>
          <a:xfrm flipH="1">
            <a:off x="8221664" y="3719645"/>
            <a:ext cx="369238" cy="23334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Arrow: Circular 8">
            <a:extLst>
              <a:ext uri="{FF2B5EF4-FFF2-40B4-BE49-F238E27FC236}">
                <a16:creationId xmlns:a16="http://schemas.microsoft.com/office/drawing/2014/main" id="{7A992E62-3975-4193-B1CA-05907C1E7373}"/>
              </a:ext>
            </a:extLst>
          </p:cNvPr>
          <p:cNvSpPr/>
          <p:nvPr/>
        </p:nvSpPr>
        <p:spPr>
          <a:xfrm rot="20144708">
            <a:off x="7734067" y="2841127"/>
            <a:ext cx="900224" cy="915292"/>
          </a:xfrm>
          <a:prstGeom prst="circular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50584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Insertion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B75E26-6542-4ADD-8F63-AFB415A5B3C3}"/>
              </a:ext>
            </a:extLst>
          </p:cNvPr>
          <p:cNvSpPr txBox="1"/>
          <p:nvPr/>
        </p:nvSpPr>
        <p:spPr>
          <a:xfrm>
            <a:off x="1180214" y="1395089"/>
            <a:ext cx="19776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u="sng" dirty="0"/>
              <a:t>2-3 tree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48E492-BBCA-4324-B409-F30CFAA6AF3C}"/>
              </a:ext>
            </a:extLst>
          </p:cNvPr>
          <p:cNvSpPr txBox="1"/>
          <p:nvPr/>
        </p:nvSpPr>
        <p:spPr>
          <a:xfrm>
            <a:off x="8318204" y="1395089"/>
            <a:ext cx="24632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u="sng" dirty="0">
                <a:solidFill>
                  <a:srgbClr val="FF0000"/>
                </a:solidFill>
              </a:rPr>
              <a:t>Red-</a:t>
            </a:r>
            <a:r>
              <a:rPr lang="en-US" sz="2800" b="1" u="sng" dirty="0"/>
              <a:t>Black</a:t>
            </a:r>
            <a:r>
              <a:rPr lang="en-US" sz="2800" u="sng" dirty="0"/>
              <a:t> tree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DE98D50-F523-4FA7-8581-3CBFAD27DD88}"/>
              </a:ext>
            </a:extLst>
          </p:cNvPr>
          <p:cNvSpPr txBox="1"/>
          <p:nvPr/>
        </p:nvSpPr>
        <p:spPr>
          <a:xfrm>
            <a:off x="1456660" y="2041451"/>
            <a:ext cx="1201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root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DA96D7-15FF-47D6-B562-1D4A17D6CD80}"/>
              </a:ext>
            </a:extLst>
          </p:cNvPr>
          <p:cNvSpPr txBox="1"/>
          <p:nvPr/>
        </p:nvSpPr>
        <p:spPr>
          <a:xfrm>
            <a:off x="9265387" y="1923763"/>
            <a:ext cx="846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root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9D421FC-2469-4FED-8632-E7BE02CF6BFA}"/>
              </a:ext>
            </a:extLst>
          </p:cNvPr>
          <p:cNvCxnSpPr>
            <a:stCxn id="3" idx="2"/>
          </p:cNvCxnSpPr>
          <p:nvPr/>
        </p:nvCxnSpPr>
        <p:spPr>
          <a:xfrm>
            <a:off x="2057400" y="2410783"/>
            <a:ext cx="186070" cy="3208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A1CF267A-FE65-4127-8B16-B878FAFB5E85}"/>
              </a:ext>
            </a:extLst>
          </p:cNvPr>
          <p:cNvSpPr/>
          <p:nvPr/>
        </p:nvSpPr>
        <p:spPr>
          <a:xfrm>
            <a:off x="902224" y="3510394"/>
            <a:ext cx="660411" cy="53920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4CFB"/>
                </a:solidFill>
              </a:rPr>
              <a:t>40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875B48C-A442-425E-969D-EA1F9D8946B4}"/>
              </a:ext>
            </a:extLst>
          </p:cNvPr>
          <p:cNvSpPr/>
          <p:nvPr/>
        </p:nvSpPr>
        <p:spPr>
          <a:xfrm>
            <a:off x="8857845" y="3614772"/>
            <a:ext cx="659219" cy="40030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66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3BFA381-4E20-4D60-805B-DCF56503FE1F}"/>
              </a:ext>
            </a:extLst>
          </p:cNvPr>
          <p:cNvCxnSpPr/>
          <p:nvPr/>
        </p:nvCxnSpPr>
        <p:spPr>
          <a:xfrm>
            <a:off x="9837143" y="2232757"/>
            <a:ext cx="186070" cy="32082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475EDF3-A9FA-463E-9D00-65F62CD0079D}"/>
              </a:ext>
            </a:extLst>
          </p:cNvPr>
          <p:cNvCxnSpPr>
            <a:cxnSpLocks/>
            <a:stCxn id="15" idx="3"/>
            <a:endCxn id="30" idx="7"/>
          </p:cNvCxnSpPr>
          <p:nvPr/>
        </p:nvCxnSpPr>
        <p:spPr>
          <a:xfrm flipH="1">
            <a:off x="8818434" y="2945816"/>
            <a:ext cx="1173052" cy="13897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CF779D5E-AD18-4B9A-9D0D-09C84B9F0F1B}"/>
              </a:ext>
            </a:extLst>
          </p:cNvPr>
          <p:cNvSpPr/>
          <p:nvPr/>
        </p:nvSpPr>
        <p:spPr>
          <a:xfrm>
            <a:off x="9894946" y="2604135"/>
            <a:ext cx="659219" cy="40030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80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3DA96D4-3072-45BB-B418-78092579E5D4}"/>
              </a:ext>
            </a:extLst>
          </p:cNvPr>
          <p:cNvCxnSpPr>
            <a:cxnSpLocks/>
            <a:stCxn id="15" idx="5"/>
            <a:endCxn id="19" idx="1"/>
          </p:cNvCxnSpPr>
          <p:nvPr/>
        </p:nvCxnSpPr>
        <p:spPr>
          <a:xfrm>
            <a:off x="10457625" y="2945816"/>
            <a:ext cx="476065" cy="4925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60CF93A4-D37B-424F-8D5B-4D76E7C737F2}"/>
              </a:ext>
            </a:extLst>
          </p:cNvPr>
          <p:cNvSpPr/>
          <p:nvPr/>
        </p:nvSpPr>
        <p:spPr>
          <a:xfrm>
            <a:off x="10826645" y="3379693"/>
            <a:ext cx="730946" cy="40030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90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C8F68DF1-C11C-4DDE-8120-FB94CBBC885D}"/>
              </a:ext>
            </a:extLst>
          </p:cNvPr>
          <p:cNvSpPr/>
          <p:nvPr/>
        </p:nvSpPr>
        <p:spPr>
          <a:xfrm>
            <a:off x="2725910" y="3556932"/>
            <a:ext cx="845288" cy="53920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85, 90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B2A8EC25-FA87-4A96-9E50-E1C606467817}"/>
              </a:ext>
            </a:extLst>
          </p:cNvPr>
          <p:cNvSpPr/>
          <p:nvPr/>
        </p:nvSpPr>
        <p:spPr>
          <a:xfrm>
            <a:off x="1829149" y="2759567"/>
            <a:ext cx="828991" cy="53920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55, 80</a:t>
            </a:r>
            <a:endParaRPr lang="en-US" b="1" dirty="0">
              <a:solidFill>
                <a:srgbClr val="C00000"/>
              </a:solidFill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C6036AE-46D9-491D-8A78-4713EB47BDA9}"/>
              </a:ext>
            </a:extLst>
          </p:cNvPr>
          <p:cNvCxnSpPr>
            <a:cxnSpLocks/>
          </p:cNvCxnSpPr>
          <p:nvPr/>
        </p:nvCxnSpPr>
        <p:spPr>
          <a:xfrm>
            <a:off x="2608158" y="3305682"/>
            <a:ext cx="385886" cy="23370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35F786E-EB09-4F6A-88A9-12507070A1D2}"/>
              </a:ext>
            </a:extLst>
          </p:cNvPr>
          <p:cNvCxnSpPr>
            <a:cxnSpLocks/>
          </p:cNvCxnSpPr>
          <p:nvPr/>
        </p:nvCxnSpPr>
        <p:spPr>
          <a:xfrm flipH="1">
            <a:off x="1329418" y="3298773"/>
            <a:ext cx="666804" cy="1688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FB7AB8E-7F36-4F47-9C62-2F4A1A9E4DCD}"/>
              </a:ext>
            </a:extLst>
          </p:cNvPr>
          <p:cNvCxnSpPr>
            <a:cxnSpLocks/>
            <a:stCxn id="19" idx="3"/>
            <a:endCxn id="33" idx="7"/>
          </p:cNvCxnSpPr>
          <p:nvPr/>
        </p:nvCxnSpPr>
        <p:spPr>
          <a:xfrm flipH="1">
            <a:off x="10492857" y="3721374"/>
            <a:ext cx="440833" cy="9355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EE03EE2A-0D15-42D9-9BEC-EA64C8CCD86B}"/>
              </a:ext>
            </a:extLst>
          </p:cNvPr>
          <p:cNvSpPr/>
          <p:nvPr/>
        </p:nvSpPr>
        <p:spPr>
          <a:xfrm>
            <a:off x="9930178" y="3756301"/>
            <a:ext cx="659219" cy="40030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85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323F042-A7B6-4AA9-8E63-F2258CF50920}"/>
              </a:ext>
            </a:extLst>
          </p:cNvPr>
          <p:cNvCxnSpPr>
            <a:cxnSpLocks/>
            <a:stCxn id="30" idx="5"/>
          </p:cNvCxnSpPr>
          <p:nvPr/>
        </p:nvCxnSpPr>
        <p:spPr>
          <a:xfrm>
            <a:off x="8818434" y="3367845"/>
            <a:ext cx="223838" cy="3055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88B49843-5711-4F5F-A20F-C152E80BEC62}"/>
              </a:ext>
            </a:extLst>
          </p:cNvPr>
          <p:cNvSpPr/>
          <p:nvPr/>
        </p:nvSpPr>
        <p:spPr>
          <a:xfrm>
            <a:off x="8255755" y="3026164"/>
            <a:ext cx="659219" cy="40030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55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B9E4CD6-67A1-44D8-9F04-5EB83637E1FD}"/>
              </a:ext>
            </a:extLst>
          </p:cNvPr>
          <p:cNvSpPr/>
          <p:nvPr/>
        </p:nvSpPr>
        <p:spPr>
          <a:xfrm rot="4048102">
            <a:off x="7948348" y="2434172"/>
            <a:ext cx="1472800" cy="2478446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61D0A34-B8DE-4FB4-A8C9-D1D92A24AAF1}"/>
              </a:ext>
            </a:extLst>
          </p:cNvPr>
          <p:cNvSpPr txBox="1"/>
          <p:nvPr/>
        </p:nvSpPr>
        <p:spPr>
          <a:xfrm>
            <a:off x="3717408" y="1785263"/>
            <a:ext cx="3094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Insert 40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DB17FDE-02C4-448B-9B81-1A4C0615B7FD}"/>
              </a:ext>
            </a:extLst>
          </p:cNvPr>
          <p:cNvSpPr/>
          <p:nvPr/>
        </p:nvSpPr>
        <p:spPr>
          <a:xfrm>
            <a:off x="7468938" y="3552681"/>
            <a:ext cx="659219" cy="40030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4CFB"/>
                </a:solidFill>
              </a:rPr>
              <a:t>40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140803A-3E5F-4C5D-A4B5-08FE4B5EB782}"/>
              </a:ext>
            </a:extLst>
          </p:cNvPr>
          <p:cNvCxnSpPr>
            <a:cxnSpLocks/>
            <a:endCxn id="25" idx="7"/>
          </p:cNvCxnSpPr>
          <p:nvPr/>
        </p:nvCxnSpPr>
        <p:spPr>
          <a:xfrm flipH="1">
            <a:off x="8031617" y="3377964"/>
            <a:ext cx="369238" cy="2333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C1C6A16-B854-4D63-9B10-92A472DEE557}"/>
              </a:ext>
            </a:extLst>
          </p:cNvPr>
          <p:cNvSpPr txBox="1"/>
          <p:nvPr/>
        </p:nvSpPr>
        <p:spPr>
          <a:xfrm rot="19316022">
            <a:off x="6843610" y="2818903"/>
            <a:ext cx="1544010" cy="3710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Color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Flipping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F0E50087-E5B3-4A5C-8F83-294BBC3802BA}"/>
              </a:ext>
            </a:extLst>
          </p:cNvPr>
          <p:cNvSpPr/>
          <p:nvPr/>
        </p:nvSpPr>
        <p:spPr>
          <a:xfrm>
            <a:off x="1845555" y="3572869"/>
            <a:ext cx="559517" cy="53920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66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64DC8F49-B9C7-4BF1-91BD-B3F374F1BF20}"/>
              </a:ext>
            </a:extLst>
          </p:cNvPr>
          <p:cNvCxnSpPr>
            <a:cxnSpLocks/>
            <a:stCxn id="21" idx="2"/>
            <a:endCxn id="31" idx="0"/>
          </p:cNvCxnSpPr>
          <p:nvPr/>
        </p:nvCxnSpPr>
        <p:spPr>
          <a:xfrm flipH="1">
            <a:off x="2125314" y="3298773"/>
            <a:ext cx="118331" cy="2740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031921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Insertion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B75E26-6542-4ADD-8F63-AFB415A5B3C3}"/>
              </a:ext>
            </a:extLst>
          </p:cNvPr>
          <p:cNvSpPr txBox="1"/>
          <p:nvPr/>
        </p:nvSpPr>
        <p:spPr>
          <a:xfrm>
            <a:off x="1180214" y="1395089"/>
            <a:ext cx="19776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u="sng" dirty="0"/>
              <a:t>2-3 tree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48E492-BBCA-4324-B409-F30CFAA6AF3C}"/>
              </a:ext>
            </a:extLst>
          </p:cNvPr>
          <p:cNvSpPr txBox="1"/>
          <p:nvPr/>
        </p:nvSpPr>
        <p:spPr>
          <a:xfrm>
            <a:off x="8318204" y="1395089"/>
            <a:ext cx="24632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u="sng" dirty="0">
                <a:solidFill>
                  <a:srgbClr val="FF0000"/>
                </a:solidFill>
              </a:rPr>
              <a:t>Red-</a:t>
            </a:r>
            <a:r>
              <a:rPr lang="en-US" sz="2800" b="1" u="sng" dirty="0"/>
              <a:t>Black</a:t>
            </a:r>
            <a:r>
              <a:rPr lang="en-US" sz="2800" u="sng" dirty="0"/>
              <a:t> tree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DA96D7-15FF-47D6-B562-1D4A17D6CD80}"/>
              </a:ext>
            </a:extLst>
          </p:cNvPr>
          <p:cNvSpPr txBox="1"/>
          <p:nvPr/>
        </p:nvSpPr>
        <p:spPr>
          <a:xfrm>
            <a:off x="9265387" y="1923763"/>
            <a:ext cx="846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root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875B48C-A442-425E-969D-EA1F9D8946B4}"/>
              </a:ext>
            </a:extLst>
          </p:cNvPr>
          <p:cNvSpPr/>
          <p:nvPr/>
        </p:nvSpPr>
        <p:spPr>
          <a:xfrm>
            <a:off x="8857845" y="3614772"/>
            <a:ext cx="659219" cy="40030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66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3BFA381-4E20-4D60-805B-DCF56503FE1F}"/>
              </a:ext>
            </a:extLst>
          </p:cNvPr>
          <p:cNvCxnSpPr/>
          <p:nvPr/>
        </p:nvCxnSpPr>
        <p:spPr>
          <a:xfrm>
            <a:off x="9837143" y="2232757"/>
            <a:ext cx="186070" cy="32082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475EDF3-A9FA-463E-9D00-65F62CD0079D}"/>
              </a:ext>
            </a:extLst>
          </p:cNvPr>
          <p:cNvCxnSpPr>
            <a:cxnSpLocks/>
            <a:stCxn id="15" idx="3"/>
            <a:endCxn id="30" idx="7"/>
          </p:cNvCxnSpPr>
          <p:nvPr/>
        </p:nvCxnSpPr>
        <p:spPr>
          <a:xfrm flipH="1">
            <a:off x="8818434" y="2945816"/>
            <a:ext cx="1173052" cy="13897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CF779D5E-AD18-4B9A-9D0D-09C84B9F0F1B}"/>
              </a:ext>
            </a:extLst>
          </p:cNvPr>
          <p:cNvSpPr/>
          <p:nvPr/>
        </p:nvSpPr>
        <p:spPr>
          <a:xfrm>
            <a:off x="9894946" y="2604135"/>
            <a:ext cx="659219" cy="40030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80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3DA96D4-3072-45BB-B418-78092579E5D4}"/>
              </a:ext>
            </a:extLst>
          </p:cNvPr>
          <p:cNvCxnSpPr>
            <a:cxnSpLocks/>
            <a:stCxn id="15" idx="5"/>
            <a:endCxn id="19" idx="1"/>
          </p:cNvCxnSpPr>
          <p:nvPr/>
        </p:nvCxnSpPr>
        <p:spPr>
          <a:xfrm>
            <a:off x="10457625" y="2945816"/>
            <a:ext cx="476065" cy="4925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60CF93A4-D37B-424F-8D5B-4D76E7C737F2}"/>
              </a:ext>
            </a:extLst>
          </p:cNvPr>
          <p:cNvSpPr/>
          <p:nvPr/>
        </p:nvSpPr>
        <p:spPr>
          <a:xfrm>
            <a:off x="10826645" y="3379693"/>
            <a:ext cx="730946" cy="40030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90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FB7AB8E-7F36-4F47-9C62-2F4A1A9E4DCD}"/>
              </a:ext>
            </a:extLst>
          </p:cNvPr>
          <p:cNvCxnSpPr>
            <a:cxnSpLocks/>
            <a:stCxn id="19" idx="3"/>
            <a:endCxn id="33" idx="7"/>
          </p:cNvCxnSpPr>
          <p:nvPr/>
        </p:nvCxnSpPr>
        <p:spPr>
          <a:xfrm flipH="1">
            <a:off x="10492857" y="3721374"/>
            <a:ext cx="440833" cy="9355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EE03EE2A-0D15-42D9-9BEC-EA64C8CCD86B}"/>
              </a:ext>
            </a:extLst>
          </p:cNvPr>
          <p:cNvSpPr/>
          <p:nvPr/>
        </p:nvSpPr>
        <p:spPr>
          <a:xfrm>
            <a:off x="9930178" y="3756301"/>
            <a:ext cx="659219" cy="40030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85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323F042-A7B6-4AA9-8E63-F2258CF50920}"/>
              </a:ext>
            </a:extLst>
          </p:cNvPr>
          <p:cNvCxnSpPr>
            <a:cxnSpLocks/>
            <a:stCxn id="30" idx="5"/>
          </p:cNvCxnSpPr>
          <p:nvPr/>
        </p:nvCxnSpPr>
        <p:spPr>
          <a:xfrm>
            <a:off x="8818434" y="3367845"/>
            <a:ext cx="223838" cy="3055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88B49843-5711-4F5F-A20F-C152E80BEC62}"/>
              </a:ext>
            </a:extLst>
          </p:cNvPr>
          <p:cNvSpPr/>
          <p:nvPr/>
        </p:nvSpPr>
        <p:spPr>
          <a:xfrm>
            <a:off x="8255755" y="3026164"/>
            <a:ext cx="659219" cy="40030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55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B9E4CD6-67A1-44D8-9F04-5EB83637E1FD}"/>
              </a:ext>
            </a:extLst>
          </p:cNvPr>
          <p:cNvSpPr/>
          <p:nvPr/>
        </p:nvSpPr>
        <p:spPr>
          <a:xfrm rot="4048102">
            <a:off x="7948348" y="2434172"/>
            <a:ext cx="1472800" cy="2478446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61D0A34-B8DE-4FB4-A8C9-D1D92A24AAF1}"/>
              </a:ext>
            </a:extLst>
          </p:cNvPr>
          <p:cNvSpPr txBox="1"/>
          <p:nvPr/>
        </p:nvSpPr>
        <p:spPr>
          <a:xfrm>
            <a:off x="3717408" y="1785263"/>
            <a:ext cx="3094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Insert 40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DB17FDE-02C4-448B-9B81-1A4C0615B7FD}"/>
              </a:ext>
            </a:extLst>
          </p:cNvPr>
          <p:cNvSpPr/>
          <p:nvPr/>
        </p:nvSpPr>
        <p:spPr>
          <a:xfrm>
            <a:off x="7468938" y="3552681"/>
            <a:ext cx="659219" cy="40030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4CFB"/>
                </a:solidFill>
              </a:rPr>
              <a:t>40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140803A-3E5F-4C5D-A4B5-08FE4B5EB782}"/>
              </a:ext>
            </a:extLst>
          </p:cNvPr>
          <p:cNvCxnSpPr>
            <a:cxnSpLocks/>
            <a:endCxn id="25" idx="7"/>
          </p:cNvCxnSpPr>
          <p:nvPr/>
        </p:nvCxnSpPr>
        <p:spPr>
          <a:xfrm flipH="1">
            <a:off x="8031617" y="3377964"/>
            <a:ext cx="369238" cy="2333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C1C6A16-B854-4D63-9B10-92A472DEE557}"/>
              </a:ext>
            </a:extLst>
          </p:cNvPr>
          <p:cNvSpPr txBox="1"/>
          <p:nvPr/>
        </p:nvSpPr>
        <p:spPr>
          <a:xfrm rot="19316022">
            <a:off x="6843610" y="2818903"/>
            <a:ext cx="1544010" cy="3710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Color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Flipping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2F0033-824C-43FD-B839-08826341B391}"/>
              </a:ext>
            </a:extLst>
          </p:cNvPr>
          <p:cNvSpPr txBox="1"/>
          <p:nvPr/>
        </p:nvSpPr>
        <p:spPr>
          <a:xfrm>
            <a:off x="3012770" y="4943012"/>
            <a:ext cx="602950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So in this case (inserting as a temporary 4 node’s least key), we need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1 rotation </a:t>
            </a:r>
            <a:r>
              <a:rPr lang="en-US" sz="2800" dirty="0"/>
              <a:t>and one </a:t>
            </a:r>
            <a:r>
              <a:rPr lang="en-US" sz="2800" b="1" dirty="0"/>
              <a:t>color</a:t>
            </a:r>
            <a:r>
              <a:rPr lang="en-US" sz="2800" dirty="0"/>
              <a:t> </a:t>
            </a:r>
            <a:r>
              <a:rPr lang="en-US" sz="2800" b="1" dirty="0">
                <a:solidFill>
                  <a:srgbClr val="FF0000"/>
                </a:solidFill>
              </a:rPr>
              <a:t>flipping!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0D4DF62-0562-4CC1-99A3-E1D63A60CEEB}"/>
              </a:ext>
            </a:extLst>
          </p:cNvPr>
          <p:cNvSpPr txBox="1"/>
          <p:nvPr/>
        </p:nvSpPr>
        <p:spPr>
          <a:xfrm>
            <a:off x="1456660" y="2041451"/>
            <a:ext cx="1201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root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FE564B3-21B0-4E81-8821-25E44E54694E}"/>
              </a:ext>
            </a:extLst>
          </p:cNvPr>
          <p:cNvCxnSpPr>
            <a:stCxn id="29" idx="2"/>
          </p:cNvCxnSpPr>
          <p:nvPr/>
        </p:nvCxnSpPr>
        <p:spPr>
          <a:xfrm>
            <a:off x="2057400" y="2410783"/>
            <a:ext cx="186070" cy="3208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431459BA-1A34-483D-972B-DFD3340D9BFC}"/>
              </a:ext>
            </a:extLst>
          </p:cNvPr>
          <p:cNvSpPr/>
          <p:nvPr/>
        </p:nvSpPr>
        <p:spPr>
          <a:xfrm>
            <a:off x="902224" y="3510394"/>
            <a:ext cx="660411" cy="53920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4CFB"/>
                </a:solidFill>
              </a:rPr>
              <a:t>40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4BF6658D-5C15-444A-89C4-630887B86325}"/>
              </a:ext>
            </a:extLst>
          </p:cNvPr>
          <p:cNvSpPr/>
          <p:nvPr/>
        </p:nvSpPr>
        <p:spPr>
          <a:xfrm>
            <a:off x="2725910" y="3556932"/>
            <a:ext cx="845288" cy="53920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85, 90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E8FD783D-5DEC-47A1-BD75-23B364FA04A7}"/>
              </a:ext>
            </a:extLst>
          </p:cNvPr>
          <p:cNvSpPr/>
          <p:nvPr/>
        </p:nvSpPr>
        <p:spPr>
          <a:xfrm>
            <a:off x="1829149" y="2759567"/>
            <a:ext cx="828991" cy="53920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55, 80</a:t>
            </a:r>
            <a:endParaRPr lang="en-US" b="1" dirty="0">
              <a:solidFill>
                <a:srgbClr val="C00000"/>
              </a:solidFill>
            </a:endParaRP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7DBACC02-F43B-4166-8AD2-DE21A4567B66}"/>
              </a:ext>
            </a:extLst>
          </p:cNvPr>
          <p:cNvCxnSpPr>
            <a:cxnSpLocks/>
          </p:cNvCxnSpPr>
          <p:nvPr/>
        </p:nvCxnSpPr>
        <p:spPr>
          <a:xfrm>
            <a:off x="2608158" y="3305682"/>
            <a:ext cx="385886" cy="23370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558CCF1F-7BBE-4356-8916-AABBCC816423}"/>
              </a:ext>
            </a:extLst>
          </p:cNvPr>
          <p:cNvCxnSpPr>
            <a:cxnSpLocks/>
          </p:cNvCxnSpPr>
          <p:nvPr/>
        </p:nvCxnSpPr>
        <p:spPr>
          <a:xfrm flipH="1">
            <a:off x="1329418" y="3298773"/>
            <a:ext cx="666804" cy="1688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80844F2E-8F88-4191-A732-FA4D9A5D3FC3}"/>
              </a:ext>
            </a:extLst>
          </p:cNvPr>
          <p:cNvSpPr/>
          <p:nvPr/>
        </p:nvSpPr>
        <p:spPr>
          <a:xfrm>
            <a:off x="1845555" y="3572869"/>
            <a:ext cx="559517" cy="53920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66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6B94DB4-A994-430A-B500-7D620B48E1B5}"/>
              </a:ext>
            </a:extLst>
          </p:cNvPr>
          <p:cNvCxnSpPr>
            <a:cxnSpLocks/>
            <a:stCxn id="36" idx="2"/>
            <a:endCxn id="39" idx="0"/>
          </p:cNvCxnSpPr>
          <p:nvPr/>
        </p:nvCxnSpPr>
        <p:spPr>
          <a:xfrm flipH="1">
            <a:off x="2125314" y="3298773"/>
            <a:ext cx="118331" cy="2740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740273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Insertion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B75E26-6542-4ADD-8F63-AFB415A5B3C3}"/>
              </a:ext>
            </a:extLst>
          </p:cNvPr>
          <p:cNvSpPr txBox="1"/>
          <p:nvPr/>
        </p:nvSpPr>
        <p:spPr>
          <a:xfrm>
            <a:off x="1180214" y="1395089"/>
            <a:ext cx="19776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u="sng" dirty="0"/>
              <a:t>2-3 tree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48E492-BBCA-4324-B409-F30CFAA6AF3C}"/>
              </a:ext>
            </a:extLst>
          </p:cNvPr>
          <p:cNvSpPr txBox="1"/>
          <p:nvPr/>
        </p:nvSpPr>
        <p:spPr>
          <a:xfrm>
            <a:off x="8318204" y="1395089"/>
            <a:ext cx="24632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u="sng" dirty="0">
                <a:solidFill>
                  <a:srgbClr val="FF0000"/>
                </a:solidFill>
              </a:rPr>
              <a:t>Red-</a:t>
            </a:r>
            <a:r>
              <a:rPr lang="en-US" sz="2800" b="1" u="sng" dirty="0"/>
              <a:t>Black</a:t>
            </a:r>
            <a:r>
              <a:rPr lang="en-US" sz="2800" u="sng" dirty="0"/>
              <a:t> tree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DE98D50-F523-4FA7-8581-3CBFAD27DD88}"/>
              </a:ext>
            </a:extLst>
          </p:cNvPr>
          <p:cNvSpPr txBox="1"/>
          <p:nvPr/>
        </p:nvSpPr>
        <p:spPr>
          <a:xfrm>
            <a:off x="1456660" y="2041451"/>
            <a:ext cx="1201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root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DA96D7-15FF-47D6-B562-1D4A17D6CD80}"/>
              </a:ext>
            </a:extLst>
          </p:cNvPr>
          <p:cNvSpPr txBox="1"/>
          <p:nvPr/>
        </p:nvSpPr>
        <p:spPr>
          <a:xfrm>
            <a:off x="9265387" y="1923763"/>
            <a:ext cx="846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root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9D421FC-2469-4FED-8632-E7BE02CF6BFA}"/>
              </a:ext>
            </a:extLst>
          </p:cNvPr>
          <p:cNvCxnSpPr>
            <a:stCxn id="3" idx="2"/>
          </p:cNvCxnSpPr>
          <p:nvPr/>
        </p:nvCxnSpPr>
        <p:spPr>
          <a:xfrm>
            <a:off x="2057400" y="2410783"/>
            <a:ext cx="186070" cy="3208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A1CF267A-FE65-4127-8B16-B878FAFB5E85}"/>
              </a:ext>
            </a:extLst>
          </p:cNvPr>
          <p:cNvSpPr/>
          <p:nvPr/>
        </p:nvSpPr>
        <p:spPr>
          <a:xfrm>
            <a:off x="946299" y="3594729"/>
            <a:ext cx="901870" cy="539206"/>
          </a:xfrm>
          <a:prstGeom prst="round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55, </a:t>
            </a:r>
            <a:r>
              <a:rPr lang="en-US" dirty="0">
                <a:solidFill>
                  <a:srgbClr val="002060"/>
                </a:solidFill>
              </a:rPr>
              <a:t>66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875B48C-A442-425E-969D-EA1F9D8946B4}"/>
              </a:ext>
            </a:extLst>
          </p:cNvPr>
          <p:cNvSpPr/>
          <p:nvPr/>
        </p:nvSpPr>
        <p:spPr>
          <a:xfrm>
            <a:off x="9052777" y="3246599"/>
            <a:ext cx="659219" cy="40030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66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3BFA381-4E20-4D60-805B-DCF56503FE1F}"/>
              </a:ext>
            </a:extLst>
          </p:cNvPr>
          <p:cNvCxnSpPr/>
          <p:nvPr/>
        </p:nvCxnSpPr>
        <p:spPr>
          <a:xfrm>
            <a:off x="9837143" y="2232757"/>
            <a:ext cx="186070" cy="32082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475EDF3-A9FA-463E-9D00-65F62CD0079D}"/>
              </a:ext>
            </a:extLst>
          </p:cNvPr>
          <p:cNvCxnSpPr>
            <a:cxnSpLocks/>
            <a:stCxn id="15" idx="3"/>
            <a:endCxn id="16" idx="7"/>
          </p:cNvCxnSpPr>
          <p:nvPr/>
        </p:nvCxnSpPr>
        <p:spPr>
          <a:xfrm flipH="1">
            <a:off x="9615456" y="2945816"/>
            <a:ext cx="376030" cy="3594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CF779D5E-AD18-4B9A-9D0D-09C84B9F0F1B}"/>
              </a:ext>
            </a:extLst>
          </p:cNvPr>
          <p:cNvSpPr/>
          <p:nvPr/>
        </p:nvSpPr>
        <p:spPr>
          <a:xfrm>
            <a:off x="9894946" y="2604135"/>
            <a:ext cx="659219" cy="40030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80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3DA96D4-3072-45BB-B418-78092579E5D4}"/>
              </a:ext>
            </a:extLst>
          </p:cNvPr>
          <p:cNvCxnSpPr>
            <a:cxnSpLocks/>
            <a:stCxn id="15" idx="5"/>
            <a:endCxn id="19" idx="1"/>
          </p:cNvCxnSpPr>
          <p:nvPr/>
        </p:nvCxnSpPr>
        <p:spPr>
          <a:xfrm>
            <a:off x="10457625" y="2945816"/>
            <a:ext cx="476065" cy="4925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60CF93A4-D37B-424F-8D5B-4D76E7C737F2}"/>
              </a:ext>
            </a:extLst>
          </p:cNvPr>
          <p:cNvSpPr/>
          <p:nvPr/>
        </p:nvSpPr>
        <p:spPr>
          <a:xfrm>
            <a:off x="10826645" y="3379693"/>
            <a:ext cx="730946" cy="40030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90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C8F68DF1-C11C-4DDE-8120-FB94CBBC885D}"/>
              </a:ext>
            </a:extLst>
          </p:cNvPr>
          <p:cNvSpPr/>
          <p:nvPr/>
        </p:nvSpPr>
        <p:spPr>
          <a:xfrm>
            <a:off x="2472070" y="3579845"/>
            <a:ext cx="845288" cy="53920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85, 90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B2A8EC25-FA87-4A96-9E50-E1C606467817}"/>
              </a:ext>
            </a:extLst>
          </p:cNvPr>
          <p:cNvSpPr/>
          <p:nvPr/>
        </p:nvSpPr>
        <p:spPr>
          <a:xfrm>
            <a:off x="1963711" y="2759567"/>
            <a:ext cx="559517" cy="53920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80</a:t>
            </a:r>
            <a:endParaRPr lang="en-US" b="1" dirty="0">
              <a:solidFill>
                <a:srgbClr val="C00000"/>
              </a:solidFill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C6036AE-46D9-491D-8A78-4713EB47BDA9}"/>
              </a:ext>
            </a:extLst>
          </p:cNvPr>
          <p:cNvCxnSpPr/>
          <p:nvPr/>
        </p:nvCxnSpPr>
        <p:spPr>
          <a:xfrm>
            <a:off x="2472070" y="3273901"/>
            <a:ext cx="186070" cy="3208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35F786E-EB09-4F6A-88A9-12507070A1D2}"/>
              </a:ext>
            </a:extLst>
          </p:cNvPr>
          <p:cNvCxnSpPr>
            <a:cxnSpLocks/>
          </p:cNvCxnSpPr>
          <p:nvPr/>
        </p:nvCxnSpPr>
        <p:spPr>
          <a:xfrm flipH="1">
            <a:off x="1711842" y="3298773"/>
            <a:ext cx="284380" cy="2959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FB7AB8E-7F36-4F47-9C62-2F4A1A9E4DCD}"/>
              </a:ext>
            </a:extLst>
          </p:cNvPr>
          <p:cNvCxnSpPr>
            <a:cxnSpLocks/>
            <a:stCxn id="19" idx="3"/>
            <a:endCxn id="33" idx="7"/>
          </p:cNvCxnSpPr>
          <p:nvPr/>
        </p:nvCxnSpPr>
        <p:spPr>
          <a:xfrm flipH="1">
            <a:off x="10492857" y="3721374"/>
            <a:ext cx="440833" cy="9355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EE03EE2A-0D15-42D9-9BEC-EA64C8CCD86B}"/>
              </a:ext>
            </a:extLst>
          </p:cNvPr>
          <p:cNvSpPr/>
          <p:nvPr/>
        </p:nvSpPr>
        <p:spPr>
          <a:xfrm>
            <a:off x="9930178" y="3756301"/>
            <a:ext cx="659219" cy="40030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85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323F042-A7B6-4AA9-8E63-F2258CF50920}"/>
              </a:ext>
            </a:extLst>
          </p:cNvPr>
          <p:cNvCxnSpPr>
            <a:cxnSpLocks/>
            <a:stCxn id="16" idx="3"/>
            <a:endCxn id="30" idx="6"/>
          </p:cNvCxnSpPr>
          <p:nvPr/>
        </p:nvCxnSpPr>
        <p:spPr>
          <a:xfrm flipH="1">
            <a:off x="9010292" y="3588280"/>
            <a:ext cx="139025" cy="16802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88B49843-5711-4F5F-A20F-C152E80BEC62}"/>
              </a:ext>
            </a:extLst>
          </p:cNvPr>
          <p:cNvSpPr/>
          <p:nvPr/>
        </p:nvSpPr>
        <p:spPr>
          <a:xfrm>
            <a:off x="8351073" y="3556149"/>
            <a:ext cx="659219" cy="40030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55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B9E4CD6-67A1-44D8-9F04-5EB83637E1FD}"/>
              </a:ext>
            </a:extLst>
          </p:cNvPr>
          <p:cNvSpPr/>
          <p:nvPr/>
        </p:nvSpPr>
        <p:spPr>
          <a:xfrm rot="3843721">
            <a:off x="8535931" y="2863202"/>
            <a:ext cx="865792" cy="1544112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61D0A34-B8DE-4FB4-A8C9-D1D92A24AAF1}"/>
              </a:ext>
            </a:extLst>
          </p:cNvPr>
          <p:cNvSpPr txBox="1"/>
          <p:nvPr/>
        </p:nvSpPr>
        <p:spPr>
          <a:xfrm>
            <a:off x="3717408" y="1785263"/>
            <a:ext cx="3094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Insert 60</a:t>
            </a:r>
          </a:p>
        </p:txBody>
      </p:sp>
    </p:spTree>
    <p:extLst>
      <p:ext uri="{BB962C8B-B14F-4D97-AF65-F5344CB8AC3E}">
        <p14:creationId xmlns:p14="http://schemas.microsoft.com/office/powerpoint/2010/main" val="185474641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Insertion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B75E26-6542-4ADD-8F63-AFB415A5B3C3}"/>
              </a:ext>
            </a:extLst>
          </p:cNvPr>
          <p:cNvSpPr txBox="1"/>
          <p:nvPr/>
        </p:nvSpPr>
        <p:spPr>
          <a:xfrm>
            <a:off x="1180214" y="1395089"/>
            <a:ext cx="19776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u="sng" dirty="0"/>
              <a:t>2-3 tree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48E492-BBCA-4324-B409-F30CFAA6AF3C}"/>
              </a:ext>
            </a:extLst>
          </p:cNvPr>
          <p:cNvSpPr txBox="1"/>
          <p:nvPr/>
        </p:nvSpPr>
        <p:spPr>
          <a:xfrm>
            <a:off x="8318204" y="1395089"/>
            <a:ext cx="24632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u="sng" dirty="0">
                <a:solidFill>
                  <a:srgbClr val="FF0000"/>
                </a:solidFill>
              </a:rPr>
              <a:t>Red-</a:t>
            </a:r>
            <a:r>
              <a:rPr lang="en-US" sz="2800" b="1" u="sng" dirty="0"/>
              <a:t>Black</a:t>
            </a:r>
            <a:r>
              <a:rPr lang="en-US" sz="2800" u="sng" dirty="0"/>
              <a:t> tree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DE98D50-F523-4FA7-8581-3CBFAD27DD88}"/>
              </a:ext>
            </a:extLst>
          </p:cNvPr>
          <p:cNvSpPr txBox="1"/>
          <p:nvPr/>
        </p:nvSpPr>
        <p:spPr>
          <a:xfrm>
            <a:off x="1456660" y="2041451"/>
            <a:ext cx="1201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root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DA96D7-15FF-47D6-B562-1D4A17D6CD80}"/>
              </a:ext>
            </a:extLst>
          </p:cNvPr>
          <p:cNvSpPr txBox="1"/>
          <p:nvPr/>
        </p:nvSpPr>
        <p:spPr>
          <a:xfrm>
            <a:off x="9265387" y="1923763"/>
            <a:ext cx="846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root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9D421FC-2469-4FED-8632-E7BE02CF6BFA}"/>
              </a:ext>
            </a:extLst>
          </p:cNvPr>
          <p:cNvCxnSpPr>
            <a:stCxn id="3" idx="2"/>
          </p:cNvCxnSpPr>
          <p:nvPr/>
        </p:nvCxnSpPr>
        <p:spPr>
          <a:xfrm>
            <a:off x="2057400" y="2410783"/>
            <a:ext cx="186070" cy="3208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A1CF267A-FE65-4127-8B16-B878FAFB5E85}"/>
              </a:ext>
            </a:extLst>
          </p:cNvPr>
          <p:cNvSpPr/>
          <p:nvPr/>
        </p:nvSpPr>
        <p:spPr>
          <a:xfrm>
            <a:off x="838200" y="3594729"/>
            <a:ext cx="1219199" cy="539206"/>
          </a:xfrm>
          <a:prstGeom prst="round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55, 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60</a:t>
            </a:r>
            <a:r>
              <a:rPr lang="en-US" dirty="0">
                <a:solidFill>
                  <a:schemeClr val="tx1"/>
                </a:solidFill>
              </a:rPr>
              <a:t>,  </a:t>
            </a:r>
            <a:r>
              <a:rPr lang="en-US" dirty="0">
                <a:solidFill>
                  <a:srgbClr val="002060"/>
                </a:solidFill>
              </a:rPr>
              <a:t>66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875B48C-A442-425E-969D-EA1F9D8946B4}"/>
              </a:ext>
            </a:extLst>
          </p:cNvPr>
          <p:cNvSpPr/>
          <p:nvPr/>
        </p:nvSpPr>
        <p:spPr>
          <a:xfrm>
            <a:off x="9052777" y="3246599"/>
            <a:ext cx="659219" cy="40030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66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3BFA381-4E20-4D60-805B-DCF56503FE1F}"/>
              </a:ext>
            </a:extLst>
          </p:cNvPr>
          <p:cNvCxnSpPr/>
          <p:nvPr/>
        </p:nvCxnSpPr>
        <p:spPr>
          <a:xfrm>
            <a:off x="9837143" y="2232757"/>
            <a:ext cx="186070" cy="32082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475EDF3-A9FA-463E-9D00-65F62CD0079D}"/>
              </a:ext>
            </a:extLst>
          </p:cNvPr>
          <p:cNvCxnSpPr>
            <a:cxnSpLocks/>
            <a:stCxn id="15" idx="3"/>
            <a:endCxn id="16" idx="7"/>
          </p:cNvCxnSpPr>
          <p:nvPr/>
        </p:nvCxnSpPr>
        <p:spPr>
          <a:xfrm flipH="1">
            <a:off x="9615456" y="2945816"/>
            <a:ext cx="376030" cy="3594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CF779D5E-AD18-4B9A-9D0D-09C84B9F0F1B}"/>
              </a:ext>
            </a:extLst>
          </p:cNvPr>
          <p:cNvSpPr/>
          <p:nvPr/>
        </p:nvSpPr>
        <p:spPr>
          <a:xfrm>
            <a:off x="9894946" y="2604135"/>
            <a:ext cx="659219" cy="40030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80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3DA96D4-3072-45BB-B418-78092579E5D4}"/>
              </a:ext>
            </a:extLst>
          </p:cNvPr>
          <p:cNvCxnSpPr>
            <a:cxnSpLocks/>
            <a:stCxn id="15" idx="5"/>
            <a:endCxn id="19" idx="1"/>
          </p:cNvCxnSpPr>
          <p:nvPr/>
        </p:nvCxnSpPr>
        <p:spPr>
          <a:xfrm>
            <a:off x="10457625" y="2945816"/>
            <a:ext cx="476065" cy="4925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60CF93A4-D37B-424F-8D5B-4D76E7C737F2}"/>
              </a:ext>
            </a:extLst>
          </p:cNvPr>
          <p:cNvSpPr/>
          <p:nvPr/>
        </p:nvSpPr>
        <p:spPr>
          <a:xfrm>
            <a:off x="10826645" y="3379693"/>
            <a:ext cx="730946" cy="40030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90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C8F68DF1-C11C-4DDE-8120-FB94CBBC885D}"/>
              </a:ext>
            </a:extLst>
          </p:cNvPr>
          <p:cNvSpPr/>
          <p:nvPr/>
        </p:nvSpPr>
        <p:spPr>
          <a:xfrm>
            <a:off x="2472070" y="3579845"/>
            <a:ext cx="845288" cy="53920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85, 90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B2A8EC25-FA87-4A96-9E50-E1C606467817}"/>
              </a:ext>
            </a:extLst>
          </p:cNvPr>
          <p:cNvSpPr/>
          <p:nvPr/>
        </p:nvSpPr>
        <p:spPr>
          <a:xfrm>
            <a:off x="1963711" y="2759567"/>
            <a:ext cx="559517" cy="53920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80</a:t>
            </a:r>
            <a:endParaRPr lang="en-US" b="1" dirty="0">
              <a:solidFill>
                <a:srgbClr val="C00000"/>
              </a:solidFill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C6036AE-46D9-491D-8A78-4713EB47BDA9}"/>
              </a:ext>
            </a:extLst>
          </p:cNvPr>
          <p:cNvCxnSpPr/>
          <p:nvPr/>
        </p:nvCxnSpPr>
        <p:spPr>
          <a:xfrm>
            <a:off x="2472070" y="3273901"/>
            <a:ext cx="186070" cy="3208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35F786E-EB09-4F6A-88A9-12507070A1D2}"/>
              </a:ext>
            </a:extLst>
          </p:cNvPr>
          <p:cNvCxnSpPr>
            <a:cxnSpLocks/>
          </p:cNvCxnSpPr>
          <p:nvPr/>
        </p:nvCxnSpPr>
        <p:spPr>
          <a:xfrm flipH="1">
            <a:off x="1711842" y="3298773"/>
            <a:ext cx="284380" cy="2959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FB7AB8E-7F36-4F47-9C62-2F4A1A9E4DCD}"/>
              </a:ext>
            </a:extLst>
          </p:cNvPr>
          <p:cNvCxnSpPr>
            <a:cxnSpLocks/>
            <a:stCxn id="19" idx="3"/>
            <a:endCxn id="33" idx="7"/>
          </p:cNvCxnSpPr>
          <p:nvPr/>
        </p:nvCxnSpPr>
        <p:spPr>
          <a:xfrm flipH="1">
            <a:off x="10492857" y="3721374"/>
            <a:ext cx="440833" cy="9355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EE03EE2A-0D15-42D9-9BEC-EA64C8CCD86B}"/>
              </a:ext>
            </a:extLst>
          </p:cNvPr>
          <p:cNvSpPr/>
          <p:nvPr/>
        </p:nvSpPr>
        <p:spPr>
          <a:xfrm>
            <a:off x="9930178" y="3756301"/>
            <a:ext cx="659219" cy="40030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85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323F042-A7B6-4AA9-8E63-F2258CF50920}"/>
              </a:ext>
            </a:extLst>
          </p:cNvPr>
          <p:cNvCxnSpPr>
            <a:cxnSpLocks/>
            <a:stCxn id="16" idx="3"/>
            <a:endCxn id="30" idx="6"/>
          </p:cNvCxnSpPr>
          <p:nvPr/>
        </p:nvCxnSpPr>
        <p:spPr>
          <a:xfrm flipH="1">
            <a:off x="9010292" y="3588280"/>
            <a:ext cx="139025" cy="16802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88B49843-5711-4F5F-A20F-C152E80BEC62}"/>
              </a:ext>
            </a:extLst>
          </p:cNvPr>
          <p:cNvSpPr/>
          <p:nvPr/>
        </p:nvSpPr>
        <p:spPr>
          <a:xfrm>
            <a:off x="8351073" y="3556149"/>
            <a:ext cx="659219" cy="40030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55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B9E4CD6-67A1-44D8-9F04-5EB83637E1FD}"/>
              </a:ext>
            </a:extLst>
          </p:cNvPr>
          <p:cNvSpPr/>
          <p:nvPr/>
        </p:nvSpPr>
        <p:spPr>
          <a:xfrm rot="3843721">
            <a:off x="8535931" y="2863202"/>
            <a:ext cx="865792" cy="1544112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61D0A34-B8DE-4FB4-A8C9-D1D92A24AAF1}"/>
              </a:ext>
            </a:extLst>
          </p:cNvPr>
          <p:cNvSpPr txBox="1"/>
          <p:nvPr/>
        </p:nvSpPr>
        <p:spPr>
          <a:xfrm>
            <a:off x="3717408" y="1785263"/>
            <a:ext cx="3094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Insert 60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CBD5D7B-D887-4A57-8E34-4BEA32DE95C6}"/>
              </a:ext>
            </a:extLst>
          </p:cNvPr>
          <p:cNvCxnSpPr>
            <a:cxnSpLocks/>
            <a:stCxn id="30" idx="5"/>
          </p:cNvCxnSpPr>
          <p:nvPr/>
        </p:nvCxnSpPr>
        <p:spPr>
          <a:xfrm>
            <a:off x="8913752" y="3897830"/>
            <a:ext cx="351635" cy="25877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EE96C4D0-CE8C-4F1D-BD7A-3D277FFED897}"/>
              </a:ext>
            </a:extLst>
          </p:cNvPr>
          <p:cNvSpPr/>
          <p:nvPr/>
        </p:nvSpPr>
        <p:spPr>
          <a:xfrm>
            <a:off x="9093259" y="4122142"/>
            <a:ext cx="659219" cy="40030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60</a:t>
            </a:r>
          </a:p>
        </p:txBody>
      </p:sp>
    </p:spTree>
    <p:extLst>
      <p:ext uri="{BB962C8B-B14F-4D97-AF65-F5344CB8AC3E}">
        <p14:creationId xmlns:p14="http://schemas.microsoft.com/office/powerpoint/2010/main" val="199792792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Insertion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B75E26-6542-4ADD-8F63-AFB415A5B3C3}"/>
              </a:ext>
            </a:extLst>
          </p:cNvPr>
          <p:cNvSpPr txBox="1"/>
          <p:nvPr/>
        </p:nvSpPr>
        <p:spPr>
          <a:xfrm>
            <a:off x="1180214" y="1395089"/>
            <a:ext cx="19776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u="sng" dirty="0"/>
              <a:t>2-3 tree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48E492-BBCA-4324-B409-F30CFAA6AF3C}"/>
              </a:ext>
            </a:extLst>
          </p:cNvPr>
          <p:cNvSpPr txBox="1"/>
          <p:nvPr/>
        </p:nvSpPr>
        <p:spPr>
          <a:xfrm>
            <a:off x="8318204" y="1395089"/>
            <a:ext cx="24632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u="sng" dirty="0">
                <a:solidFill>
                  <a:srgbClr val="FF0000"/>
                </a:solidFill>
              </a:rPr>
              <a:t>Red-</a:t>
            </a:r>
            <a:r>
              <a:rPr lang="en-US" sz="2800" b="1" u="sng" dirty="0"/>
              <a:t>Black</a:t>
            </a:r>
            <a:r>
              <a:rPr lang="en-US" sz="2800" u="sng" dirty="0"/>
              <a:t> tree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DE98D50-F523-4FA7-8581-3CBFAD27DD88}"/>
              </a:ext>
            </a:extLst>
          </p:cNvPr>
          <p:cNvSpPr txBox="1"/>
          <p:nvPr/>
        </p:nvSpPr>
        <p:spPr>
          <a:xfrm>
            <a:off x="1456660" y="2041451"/>
            <a:ext cx="1201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root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DA96D7-15FF-47D6-B562-1D4A17D6CD80}"/>
              </a:ext>
            </a:extLst>
          </p:cNvPr>
          <p:cNvSpPr txBox="1"/>
          <p:nvPr/>
        </p:nvSpPr>
        <p:spPr>
          <a:xfrm>
            <a:off x="9265387" y="1923763"/>
            <a:ext cx="846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root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9D421FC-2469-4FED-8632-E7BE02CF6BFA}"/>
              </a:ext>
            </a:extLst>
          </p:cNvPr>
          <p:cNvCxnSpPr>
            <a:stCxn id="3" idx="2"/>
          </p:cNvCxnSpPr>
          <p:nvPr/>
        </p:nvCxnSpPr>
        <p:spPr>
          <a:xfrm>
            <a:off x="2057400" y="2410783"/>
            <a:ext cx="186070" cy="3208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8875B48C-A442-425E-969D-EA1F9D8946B4}"/>
              </a:ext>
            </a:extLst>
          </p:cNvPr>
          <p:cNvSpPr/>
          <p:nvPr/>
        </p:nvSpPr>
        <p:spPr>
          <a:xfrm>
            <a:off x="9052777" y="3246599"/>
            <a:ext cx="659219" cy="40030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66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3BFA381-4E20-4D60-805B-DCF56503FE1F}"/>
              </a:ext>
            </a:extLst>
          </p:cNvPr>
          <p:cNvCxnSpPr/>
          <p:nvPr/>
        </p:nvCxnSpPr>
        <p:spPr>
          <a:xfrm>
            <a:off x="9837143" y="2232757"/>
            <a:ext cx="186070" cy="32082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475EDF3-A9FA-463E-9D00-65F62CD0079D}"/>
              </a:ext>
            </a:extLst>
          </p:cNvPr>
          <p:cNvCxnSpPr>
            <a:cxnSpLocks/>
            <a:stCxn id="15" idx="3"/>
            <a:endCxn id="16" idx="7"/>
          </p:cNvCxnSpPr>
          <p:nvPr/>
        </p:nvCxnSpPr>
        <p:spPr>
          <a:xfrm flipH="1">
            <a:off x="9615456" y="2945816"/>
            <a:ext cx="376030" cy="3594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CF779D5E-AD18-4B9A-9D0D-09C84B9F0F1B}"/>
              </a:ext>
            </a:extLst>
          </p:cNvPr>
          <p:cNvSpPr/>
          <p:nvPr/>
        </p:nvSpPr>
        <p:spPr>
          <a:xfrm>
            <a:off x="9894946" y="2604135"/>
            <a:ext cx="659219" cy="40030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80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3DA96D4-3072-45BB-B418-78092579E5D4}"/>
              </a:ext>
            </a:extLst>
          </p:cNvPr>
          <p:cNvCxnSpPr>
            <a:cxnSpLocks/>
            <a:stCxn id="15" idx="5"/>
            <a:endCxn id="19" idx="1"/>
          </p:cNvCxnSpPr>
          <p:nvPr/>
        </p:nvCxnSpPr>
        <p:spPr>
          <a:xfrm>
            <a:off x="10457625" y="2945816"/>
            <a:ext cx="476065" cy="4925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60CF93A4-D37B-424F-8D5B-4D76E7C737F2}"/>
              </a:ext>
            </a:extLst>
          </p:cNvPr>
          <p:cNvSpPr/>
          <p:nvPr/>
        </p:nvSpPr>
        <p:spPr>
          <a:xfrm>
            <a:off x="10826645" y="3379693"/>
            <a:ext cx="730946" cy="40030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90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C8F68DF1-C11C-4DDE-8120-FB94CBBC885D}"/>
              </a:ext>
            </a:extLst>
          </p:cNvPr>
          <p:cNvSpPr/>
          <p:nvPr/>
        </p:nvSpPr>
        <p:spPr>
          <a:xfrm>
            <a:off x="2472070" y="3579845"/>
            <a:ext cx="845288" cy="53920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85, 90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B2A8EC25-FA87-4A96-9E50-E1C606467817}"/>
              </a:ext>
            </a:extLst>
          </p:cNvPr>
          <p:cNvSpPr/>
          <p:nvPr/>
        </p:nvSpPr>
        <p:spPr>
          <a:xfrm>
            <a:off x="1963711" y="2759567"/>
            <a:ext cx="559517" cy="53920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80</a:t>
            </a:r>
            <a:endParaRPr lang="en-US" b="1" dirty="0">
              <a:solidFill>
                <a:srgbClr val="C00000"/>
              </a:solidFill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C6036AE-46D9-491D-8A78-4713EB47BDA9}"/>
              </a:ext>
            </a:extLst>
          </p:cNvPr>
          <p:cNvCxnSpPr/>
          <p:nvPr/>
        </p:nvCxnSpPr>
        <p:spPr>
          <a:xfrm>
            <a:off x="2472070" y="3273901"/>
            <a:ext cx="186070" cy="3208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35F786E-EB09-4F6A-88A9-12507070A1D2}"/>
              </a:ext>
            </a:extLst>
          </p:cNvPr>
          <p:cNvCxnSpPr>
            <a:cxnSpLocks/>
          </p:cNvCxnSpPr>
          <p:nvPr/>
        </p:nvCxnSpPr>
        <p:spPr>
          <a:xfrm flipH="1">
            <a:off x="1720777" y="3298773"/>
            <a:ext cx="275445" cy="2370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FB7AB8E-7F36-4F47-9C62-2F4A1A9E4DCD}"/>
              </a:ext>
            </a:extLst>
          </p:cNvPr>
          <p:cNvCxnSpPr>
            <a:cxnSpLocks/>
            <a:stCxn id="19" idx="3"/>
            <a:endCxn id="33" idx="7"/>
          </p:cNvCxnSpPr>
          <p:nvPr/>
        </p:nvCxnSpPr>
        <p:spPr>
          <a:xfrm flipH="1">
            <a:off x="10492857" y="3721374"/>
            <a:ext cx="440833" cy="9355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EE03EE2A-0D15-42D9-9BEC-EA64C8CCD86B}"/>
              </a:ext>
            </a:extLst>
          </p:cNvPr>
          <p:cNvSpPr/>
          <p:nvPr/>
        </p:nvSpPr>
        <p:spPr>
          <a:xfrm>
            <a:off x="9930178" y="3756301"/>
            <a:ext cx="659219" cy="40030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85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323F042-A7B6-4AA9-8E63-F2258CF50920}"/>
              </a:ext>
            </a:extLst>
          </p:cNvPr>
          <p:cNvCxnSpPr>
            <a:cxnSpLocks/>
            <a:stCxn id="16" idx="3"/>
            <a:endCxn id="29" idx="6"/>
          </p:cNvCxnSpPr>
          <p:nvPr/>
        </p:nvCxnSpPr>
        <p:spPr>
          <a:xfrm flipH="1">
            <a:off x="8907572" y="3588280"/>
            <a:ext cx="241745" cy="13912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88B49843-5711-4F5F-A20F-C152E80BEC62}"/>
              </a:ext>
            </a:extLst>
          </p:cNvPr>
          <p:cNvSpPr/>
          <p:nvPr/>
        </p:nvSpPr>
        <p:spPr>
          <a:xfrm>
            <a:off x="7440213" y="3671628"/>
            <a:ext cx="659219" cy="42715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55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B9E4CD6-67A1-44D8-9F04-5EB83637E1FD}"/>
              </a:ext>
            </a:extLst>
          </p:cNvPr>
          <p:cNvSpPr/>
          <p:nvPr/>
        </p:nvSpPr>
        <p:spPr>
          <a:xfrm rot="8376024">
            <a:off x="8590660" y="2903541"/>
            <a:ext cx="1177834" cy="1827808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61D0A34-B8DE-4FB4-A8C9-D1D92A24AAF1}"/>
              </a:ext>
            </a:extLst>
          </p:cNvPr>
          <p:cNvSpPr txBox="1"/>
          <p:nvPr/>
        </p:nvSpPr>
        <p:spPr>
          <a:xfrm>
            <a:off x="3717408" y="1785263"/>
            <a:ext cx="3094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Insert 60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CBD5D7B-D887-4A57-8E34-4BEA32DE95C6}"/>
              </a:ext>
            </a:extLst>
          </p:cNvPr>
          <p:cNvCxnSpPr>
            <a:cxnSpLocks/>
            <a:stCxn id="29" idx="3"/>
            <a:endCxn id="30" idx="6"/>
          </p:cNvCxnSpPr>
          <p:nvPr/>
        </p:nvCxnSpPr>
        <p:spPr>
          <a:xfrm flipH="1">
            <a:off x="8099432" y="3868931"/>
            <a:ext cx="245461" cy="1627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EE96C4D0-CE8C-4F1D-BD7A-3D277FFED897}"/>
              </a:ext>
            </a:extLst>
          </p:cNvPr>
          <p:cNvSpPr/>
          <p:nvPr/>
        </p:nvSpPr>
        <p:spPr>
          <a:xfrm>
            <a:off x="8248353" y="3527250"/>
            <a:ext cx="659219" cy="40030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60</a:t>
            </a:r>
          </a:p>
        </p:txBody>
      </p:sp>
      <p:sp>
        <p:nvSpPr>
          <p:cNvPr id="10" name="Arrow: Curved Down 9">
            <a:extLst>
              <a:ext uri="{FF2B5EF4-FFF2-40B4-BE49-F238E27FC236}">
                <a16:creationId xmlns:a16="http://schemas.microsoft.com/office/drawing/2014/main" id="{8C647D21-709A-4E52-9C4F-DFFCA2BF9F15}"/>
              </a:ext>
            </a:extLst>
          </p:cNvPr>
          <p:cNvSpPr/>
          <p:nvPr/>
        </p:nvSpPr>
        <p:spPr>
          <a:xfrm flipH="1">
            <a:off x="8136751" y="3043129"/>
            <a:ext cx="798244" cy="511287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E8940CF3-76C8-4695-8B70-E72E1FAB3E91}"/>
              </a:ext>
            </a:extLst>
          </p:cNvPr>
          <p:cNvSpPr/>
          <p:nvPr/>
        </p:nvSpPr>
        <p:spPr>
          <a:xfrm>
            <a:off x="838200" y="3594729"/>
            <a:ext cx="1219199" cy="539206"/>
          </a:xfrm>
          <a:prstGeom prst="round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55, 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60</a:t>
            </a:r>
            <a:r>
              <a:rPr lang="en-US" dirty="0">
                <a:solidFill>
                  <a:schemeClr val="tx1"/>
                </a:solidFill>
              </a:rPr>
              <a:t>,  </a:t>
            </a:r>
            <a:r>
              <a:rPr lang="en-US" dirty="0">
                <a:solidFill>
                  <a:srgbClr val="002060"/>
                </a:solidFill>
              </a:rPr>
              <a:t>66</a:t>
            </a:r>
            <a:endParaRPr lang="en-US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038140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Insertion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B75E26-6542-4ADD-8F63-AFB415A5B3C3}"/>
              </a:ext>
            </a:extLst>
          </p:cNvPr>
          <p:cNvSpPr txBox="1"/>
          <p:nvPr/>
        </p:nvSpPr>
        <p:spPr>
          <a:xfrm>
            <a:off x="1180214" y="1395089"/>
            <a:ext cx="19776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u="sng" dirty="0"/>
              <a:t>2-3 tree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48E492-BBCA-4324-B409-F30CFAA6AF3C}"/>
              </a:ext>
            </a:extLst>
          </p:cNvPr>
          <p:cNvSpPr txBox="1"/>
          <p:nvPr/>
        </p:nvSpPr>
        <p:spPr>
          <a:xfrm>
            <a:off x="8318204" y="1395089"/>
            <a:ext cx="24632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u="sng" dirty="0">
                <a:solidFill>
                  <a:srgbClr val="FF0000"/>
                </a:solidFill>
              </a:rPr>
              <a:t>Red-</a:t>
            </a:r>
            <a:r>
              <a:rPr lang="en-US" sz="2800" b="1" u="sng" dirty="0"/>
              <a:t>Black</a:t>
            </a:r>
            <a:r>
              <a:rPr lang="en-US" sz="2800" u="sng" dirty="0"/>
              <a:t> tree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DE98D50-F523-4FA7-8581-3CBFAD27DD88}"/>
              </a:ext>
            </a:extLst>
          </p:cNvPr>
          <p:cNvSpPr txBox="1"/>
          <p:nvPr/>
        </p:nvSpPr>
        <p:spPr>
          <a:xfrm>
            <a:off x="1456660" y="2041451"/>
            <a:ext cx="1201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root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DA96D7-15FF-47D6-B562-1D4A17D6CD80}"/>
              </a:ext>
            </a:extLst>
          </p:cNvPr>
          <p:cNvSpPr txBox="1"/>
          <p:nvPr/>
        </p:nvSpPr>
        <p:spPr>
          <a:xfrm>
            <a:off x="9265387" y="1923763"/>
            <a:ext cx="846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root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9D421FC-2469-4FED-8632-E7BE02CF6BFA}"/>
              </a:ext>
            </a:extLst>
          </p:cNvPr>
          <p:cNvCxnSpPr>
            <a:stCxn id="3" idx="2"/>
          </p:cNvCxnSpPr>
          <p:nvPr/>
        </p:nvCxnSpPr>
        <p:spPr>
          <a:xfrm>
            <a:off x="2057400" y="2410783"/>
            <a:ext cx="186070" cy="3208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8875B48C-A442-425E-969D-EA1F9D8946B4}"/>
              </a:ext>
            </a:extLst>
          </p:cNvPr>
          <p:cNvSpPr/>
          <p:nvPr/>
        </p:nvSpPr>
        <p:spPr>
          <a:xfrm>
            <a:off x="9052777" y="3246599"/>
            <a:ext cx="659219" cy="40030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66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3BFA381-4E20-4D60-805B-DCF56503FE1F}"/>
              </a:ext>
            </a:extLst>
          </p:cNvPr>
          <p:cNvCxnSpPr/>
          <p:nvPr/>
        </p:nvCxnSpPr>
        <p:spPr>
          <a:xfrm>
            <a:off x="9837143" y="2232757"/>
            <a:ext cx="186070" cy="32082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475EDF3-A9FA-463E-9D00-65F62CD0079D}"/>
              </a:ext>
            </a:extLst>
          </p:cNvPr>
          <p:cNvCxnSpPr>
            <a:cxnSpLocks/>
            <a:stCxn id="15" idx="3"/>
            <a:endCxn id="16" idx="7"/>
          </p:cNvCxnSpPr>
          <p:nvPr/>
        </p:nvCxnSpPr>
        <p:spPr>
          <a:xfrm flipH="1">
            <a:off x="9615456" y="2945816"/>
            <a:ext cx="376030" cy="3594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CF779D5E-AD18-4B9A-9D0D-09C84B9F0F1B}"/>
              </a:ext>
            </a:extLst>
          </p:cNvPr>
          <p:cNvSpPr/>
          <p:nvPr/>
        </p:nvSpPr>
        <p:spPr>
          <a:xfrm>
            <a:off x="9894946" y="2604135"/>
            <a:ext cx="659219" cy="40030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80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3DA96D4-3072-45BB-B418-78092579E5D4}"/>
              </a:ext>
            </a:extLst>
          </p:cNvPr>
          <p:cNvCxnSpPr>
            <a:cxnSpLocks/>
            <a:stCxn id="15" idx="5"/>
            <a:endCxn id="19" idx="1"/>
          </p:cNvCxnSpPr>
          <p:nvPr/>
        </p:nvCxnSpPr>
        <p:spPr>
          <a:xfrm>
            <a:off x="10457625" y="2945816"/>
            <a:ext cx="476065" cy="4925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60CF93A4-D37B-424F-8D5B-4D76E7C737F2}"/>
              </a:ext>
            </a:extLst>
          </p:cNvPr>
          <p:cNvSpPr/>
          <p:nvPr/>
        </p:nvSpPr>
        <p:spPr>
          <a:xfrm>
            <a:off x="10826645" y="3379693"/>
            <a:ext cx="730946" cy="40030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90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C8F68DF1-C11C-4DDE-8120-FB94CBBC885D}"/>
              </a:ext>
            </a:extLst>
          </p:cNvPr>
          <p:cNvSpPr/>
          <p:nvPr/>
        </p:nvSpPr>
        <p:spPr>
          <a:xfrm>
            <a:off x="2472070" y="3579845"/>
            <a:ext cx="845288" cy="53920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85, 90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B2A8EC25-FA87-4A96-9E50-E1C606467817}"/>
              </a:ext>
            </a:extLst>
          </p:cNvPr>
          <p:cNvSpPr/>
          <p:nvPr/>
        </p:nvSpPr>
        <p:spPr>
          <a:xfrm>
            <a:off x="1963711" y="2759567"/>
            <a:ext cx="559517" cy="53920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80</a:t>
            </a:r>
            <a:endParaRPr lang="en-US" b="1" dirty="0">
              <a:solidFill>
                <a:srgbClr val="C00000"/>
              </a:solidFill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C6036AE-46D9-491D-8A78-4713EB47BDA9}"/>
              </a:ext>
            </a:extLst>
          </p:cNvPr>
          <p:cNvCxnSpPr/>
          <p:nvPr/>
        </p:nvCxnSpPr>
        <p:spPr>
          <a:xfrm>
            <a:off x="2472070" y="3273901"/>
            <a:ext cx="186070" cy="3208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35F786E-EB09-4F6A-88A9-12507070A1D2}"/>
              </a:ext>
            </a:extLst>
          </p:cNvPr>
          <p:cNvCxnSpPr>
            <a:cxnSpLocks/>
          </p:cNvCxnSpPr>
          <p:nvPr/>
        </p:nvCxnSpPr>
        <p:spPr>
          <a:xfrm flipH="1">
            <a:off x="1625235" y="3273901"/>
            <a:ext cx="338454" cy="3208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FB7AB8E-7F36-4F47-9C62-2F4A1A9E4DCD}"/>
              </a:ext>
            </a:extLst>
          </p:cNvPr>
          <p:cNvCxnSpPr>
            <a:cxnSpLocks/>
            <a:stCxn id="19" idx="3"/>
            <a:endCxn id="33" idx="7"/>
          </p:cNvCxnSpPr>
          <p:nvPr/>
        </p:nvCxnSpPr>
        <p:spPr>
          <a:xfrm flipH="1">
            <a:off x="10492857" y="3721374"/>
            <a:ext cx="440833" cy="9355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EE03EE2A-0D15-42D9-9BEC-EA64C8CCD86B}"/>
              </a:ext>
            </a:extLst>
          </p:cNvPr>
          <p:cNvSpPr/>
          <p:nvPr/>
        </p:nvSpPr>
        <p:spPr>
          <a:xfrm>
            <a:off x="9930178" y="3756301"/>
            <a:ext cx="659219" cy="40030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85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323F042-A7B6-4AA9-8E63-F2258CF50920}"/>
              </a:ext>
            </a:extLst>
          </p:cNvPr>
          <p:cNvCxnSpPr>
            <a:cxnSpLocks/>
            <a:stCxn id="16" idx="3"/>
            <a:endCxn id="29" idx="6"/>
          </p:cNvCxnSpPr>
          <p:nvPr/>
        </p:nvCxnSpPr>
        <p:spPr>
          <a:xfrm flipH="1">
            <a:off x="8907572" y="3588280"/>
            <a:ext cx="241745" cy="13912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88B49843-5711-4F5F-A20F-C152E80BEC62}"/>
              </a:ext>
            </a:extLst>
          </p:cNvPr>
          <p:cNvSpPr/>
          <p:nvPr/>
        </p:nvSpPr>
        <p:spPr>
          <a:xfrm>
            <a:off x="7440213" y="3671628"/>
            <a:ext cx="659219" cy="42715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55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B9E4CD6-67A1-44D8-9F04-5EB83637E1FD}"/>
              </a:ext>
            </a:extLst>
          </p:cNvPr>
          <p:cNvSpPr/>
          <p:nvPr/>
        </p:nvSpPr>
        <p:spPr>
          <a:xfrm rot="8376024">
            <a:off x="8590660" y="2903541"/>
            <a:ext cx="1177834" cy="1827808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61D0A34-B8DE-4FB4-A8C9-D1D92A24AAF1}"/>
              </a:ext>
            </a:extLst>
          </p:cNvPr>
          <p:cNvSpPr txBox="1"/>
          <p:nvPr/>
        </p:nvSpPr>
        <p:spPr>
          <a:xfrm>
            <a:off x="3717408" y="1785263"/>
            <a:ext cx="3094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Insert 60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CBD5D7B-D887-4A57-8E34-4BEA32DE95C6}"/>
              </a:ext>
            </a:extLst>
          </p:cNvPr>
          <p:cNvCxnSpPr>
            <a:cxnSpLocks/>
            <a:stCxn id="29" idx="3"/>
            <a:endCxn id="30" idx="6"/>
          </p:cNvCxnSpPr>
          <p:nvPr/>
        </p:nvCxnSpPr>
        <p:spPr>
          <a:xfrm flipH="1">
            <a:off x="8099432" y="3868931"/>
            <a:ext cx="245461" cy="1627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EE96C4D0-CE8C-4F1D-BD7A-3D277FFED897}"/>
              </a:ext>
            </a:extLst>
          </p:cNvPr>
          <p:cNvSpPr/>
          <p:nvPr/>
        </p:nvSpPr>
        <p:spPr>
          <a:xfrm>
            <a:off x="8248353" y="3527250"/>
            <a:ext cx="659219" cy="40030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60</a:t>
            </a:r>
          </a:p>
        </p:txBody>
      </p:sp>
      <p:sp>
        <p:nvSpPr>
          <p:cNvPr id="10" name="Arrow: Curved Down 9">
            <a:extLst>
              <a:ext uri="{FF2B5EF4-FFF2-40B4-BE49-F238E27FC236}">
                <a16:creationId xmlns:a16="http://schemas.microsoft.com/office/drawing/2014/main" id="{8C647D21-709A-4E52-9C4F-DFFCA2BF9F15}"/>
              </a:ext>
            </a:extLst>
          </p:cNvPr>
          <p:cNvSpPr/>
          <p:nvPr/>
        </p:nvSpPr>
        <p:spPr>
          <a:xfrm rot="1352004">
            <a:off x="8283179" y="2832776"/>
            <a:ext cx="792105" cy="511287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EEB183DF-CEF1-460A-9FAE-ACBAD89E3543}"/>
              </a:ext>
            </a:extLst>
          </p:cNvPr>
          <p:cNvSpPr/>
          <p:nvPr/>
        </p:nvSpPr>
        <p:spPr>
          <a:xfrm>
            <a:off x="1157668" y="3527250"/>
            <a:ext cx="483812" cy="52235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60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A65404C1-E1D8-43DA-9003-B70F2B3C5F3D}"/>
              </a:ext>
            </a:extLst>
          </p:cNvPr>
          <p:cNvSpPr/>
          <p:nvPr/>
        </p:nvSpPr>
        <p:spPr>
          <a:xfrm>
            <a:off x="467664" y="4272650"/>
            <a:ext cx="559517" cy="53920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55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FC57E93C-AB0F-4867-AD99-87800086EE96}"/>
              </a:ext>
            </a:extLst>
          </p:cNvPr>
          <p:cNvSpPr/>
          <p:nvPr/>
        </p:nvSpPr>
        <p:spPr>
          <a:xfrm>
            <a:off x="1514703" y="4272650"/>
            <a:ext cx="559517" cy="53920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66</a:t>
            </a:r>
            <a:endParaRPr lang="en-US" b="1" dirty="0">
              <a:solidFill>
                <a:srgbClr val="C00000"/>
              </a:solidFill>
            </a:endParaRP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5CAEA54-779B-4110-93F6-85F375C01878}"/>
              </a:ext>
            </a:extLst>
          </p:cNvPr>
          <p:cNvCxnSpPr>
            <a:cxnSpLocks/>
            <a:stCxn id="28" idx="2"/>
            <a:endCxn id="31" idx="0"/>
          </p:cNvCxnSpPr>
          <p:nvPr/>
        </p:nvCxnSpPr>
        <p:spPr>
          <a:xfrm flipH="1">
            <a:off x="747423" y="4049600"/>
            <a:ext cx="652151" cy="2230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E39A3100-964D-4525-965F-0F05370C5954}"/>
              </a:ext>
            </a:extLst>
          </p:cNvPr>
          <p:cNvCxnSpPr>
            <a:stCxn id="28" idx="2"/>
            <a:endCxn id="35" idx="0"/>
          </p:cNvCxnSpPr>
          <p:nvPr/>
        </p:nvCxnSpPr>
        <p:spPr>
          <a:xfrm>
            <a:off x="1399574" y="4049600"/>
            <a:ext cx="394888" cy="2230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36401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02CA42-D4FB-C146-B388-18DC599D38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Caveats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E543E3-F39A-7A46-BA62-D7E42CD8A4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 startAt="3"/>
            </a:pPr>
            <a:r>
              <a:rPr lang="en-US" dirty="0"/>
              <a:t>We will </a:t>
            </a:r>
            <a:r>
              <a:rPr lang="en-US" b="1" dirty="0">
                <a:solidFill>
                  <a:schemeClr val="accent2"/>
                </a:solidFill>
              </a:rPr>
              <a:t>not</a:t>
            </a:r>
            <a:r>
              <a:rPr lang="en-US" b="1" dirty="0"/>
              <a:t> </a:t>
            </a:r>
            <a:r>
              <a:rPr lang="en-US" dirty="0"/>
              <a:t>talk about “hard” deletion from a </a:t>
            </a:r>
            <a:r>
              <a:rPr lang="en-US" dirty="0">
                <a:solidFill>
                  <a:srgbClr val="FF0000"/>
                </a:solidFill>
              </a:rPr>
              <a:t>Red</a:t>
            </a:r>
            <a:r>
              <a:rPr lang="en-US" dirty="0"/>
              <a:t>-Black Tree.</a:t>
            </a:r>
          </a:p>
          <a:p>
            <a:pPr lvl="1"/>
            <a:r>
              <a:rPr lang="en-US" dirty="0">
                <a:solidFill>
                  <a:srgbClr val="7030A0"/>
                </a:solidFill>
              </a:rPr>
              <a:t>“Soft” deletion: Also known as “Mark-and-sweep”</a:t>
            </a:r>
            <a:r>
              <a:rPr lang="en-US" dirty="0"/>
              <a:t>. Mark nodes “dead” by setting a bit, and at periodic intervals, build a new tree by traversing the existing tree and inserting only the “live” nodes into the new tree.</a:t>
            </a:r>
          </a:p>
          <a:p>
            <a:pPr lvl="2"/>
            <a:r>
              <a:rPr lang="en-US" dirty="0" err="1"/>
              <a:t>ArrayLists</a:t>
            </a:r>
            <a:r>
              <a:rPr lang="en-US" dirty="0"/>
              <a:t> do mark-and-sweep!</a:t>
            </a:r>
          </a:p>
          <a:p>
            <a:pPr lvl="1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“Hard” deletion</a:t>
            </a:r>
            <a:r>
              <a:rPr lang="en-US" dirty="0"/>
              <a:t>: our familiar semantics: actual key or node removal from the structure.</a:t>
            </a:r>
          </a:p>
          <a:p>
            <a:pPr lvl="2"/>
            <a:r>
              <a:rPr lang="en-US" dirty="0">
                <a:solidFill>
                  <a:srgbClr val="C00000"/>
                </a:solidFill>
              </a:rPr>
              <a:t>Very hard in RBBSTs, and actually allows for key rotations (which we have learned in 2-3 trees)</a:t>
            </a:r>
          </a:p>
        </p:txBody>
      </p:sp>
    </p:spTree>
    <p:extLst>
      <p:ext uri="{BB962C8B-B14F-4D97-AF65-F5344CB8AC3E}">
        <p14:creationId xmlns:p14="http://schemas.microsoft.com/office/powerpoint/2010/main" val="60926555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Insertion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B75E26-6542-4ADD-8F63-AFB415A5B3C3}"/>
              </a:ext>
            </a:extLst>
          </p:cNvPr>
          <p:cNvSpPr txBox="1"/>
          <p:nvPr/>
        </p:nvSpPr>
        <p:spPr>
          <a:xfrm>
            <a:off x="1180214" y="1395089"/>
            <a:ext cx="19776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u="sng" dirty="0"/>
              <a:t>2-3 tree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48E492-BBCA-4324-B409-F30CFAA6AF3C}"/>
              </a:ext>
            </a:extLst>
          </p:cNvPr>
          <p:cNvSpPr txBox="1"/>
          <p:nvPr/>
        </p:nvSpPr>
        <p:spPr>
          <a:xfrm>
            <a:off x="8318204" y="1395089"/>
            <a:ext cx="24632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u="sng" dirty="0">
                <a:solidFill>
                  <a:srgbClr val="FF0000"/>
                </a:solidFill>
              </a:rPr>
              <a:t>Red-</a:t>
            </a:r>
            <a:r>
              <a:rPr lang="en-US" sz="2800" b="1" u="sng" dirty="0"/>
              <a:t>Black</a:t>
            </a:r>
            <a:r>
              <a:rPr lang="en-US" sz="2800" u="sng" dirty="0"/>
              <a:t> tree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DE98D50-F523-4FA7-8581-3CBFAD27DD88}"/>
              </a:ext>
            </a:extLst>
          </p:cNvPr>
          <p:cNvSpPr txBox="1"/>
          <p:nvPr/>
        </p:nvSpPr>
        <p:spPr>
          <a:xfrm>
            <a:off x="1456660" y="2041451"/>
            <a:ext cx="1201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root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DA96D7-15FF-47D6-B562-1D4A17D6CD80}"/>
              </a:ext>
            </a:extLst>
          </p:cNvPr>
          <p:cNvSpPr txBox="1"/>
          <p:nvPr/>
        </p:nvSpPr>
        <p:spPr>
          <a:xfrm>
            <a:off x="9265387" y="1923763"/>
            <a:ext cx="846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root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9D421FC-2469-4FED-8632-E7BE02CF6BFA}"/>
              </a:ext>
            </a:extLst>
          </p:cNvPr>
          <p:cNvCxnSpPr>
            <a:stCxn id="3" idx="2"/>
          </p:cNvCxnSpPr>
          <p:nvPr/>
        </p:nvCxnSpPr>
        <p:spPr>
          <a:xfrm>
            <a:off x="2057400" y="2410783"/>
            <a:ext cx="186070" cy="3208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8875B48C-A442-425E-969D-EA1F9D8946B4}"/>
              </a:ext>
            </a:extLst>
          </p:cNvPr>
          <p:cNvSpPr/>
          <p:nvPr/>
        </p:nvSpPr>
        <p:spPr>
          <a:xfrm>
            <a:off x="9020971" y="3897492"/>
            <a:ext cx="659219" cy="40030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66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3BFA381-4E20-4D60-805B-DCF56503FE1F}"/>
              </a:ext>
            </a:extLst>
          </p:cNvPr>
          <p:cNvCxnSpPr/>
          <p:nvPr/>
        </p:nvCxnSpPr>
        <p:spPr>
          <a:xfrm>
            <a:off x="9837143" y="2232757"/>
            <a:ext cx="186070" cy="32082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475EDF3-A9FA-463E-9D00-65F62CD0079D}"/>
              </a:ext>
            </a:extLst>
          </p:cNvPr>
          <p:cNvCxnSpPr>
            <a:cxnSpLocks/>
            <a:stCxn id="15" idx="3"/>
          </p:cNvCxnSpPr>
          <p:nvPr/>
        </p:nvCxnSpPr>
        <p:spPr>
          <a:xfrm flipH="1">
            <a:off x="9476805" y="2945816"/>
            <a:ext cx="514681" cy="2207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CF779D5E-AD18-4B9A-9D0D-09C84B9F0F1B}"/>
              </a:ext>
            </a:extLst>
          </p:cNvPr>
          <p:cNvSpPr/>
          <p:nvPr/>
        </p:nvSpPr>
        <p:spPr>
          <a:xfrm>
            <a:off x="9894946" y="2604135"/>
            <a:ext cx="659219" cy="40030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80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3DA96D4-3072-45BB-B418-78092579E5D4}"/>
              </a:ext>
            </a:extLst>
          </p:cNvPr>
          <p:cNvCxnSpPr>
            <a:cxnSpLocks/>
            <a:stCxn id="15" idx="5"/>
            <a:endCxn id="19" idx="1"/>
          </p:cNvCxnSpPr>
          <p:nvPr/>
        </p:nvCxnSpPr>
        <p:spPr>
          <a:xfrm>
            <a:off x="10457625" y="2945816"/>
            <a:ext cx="476065" cy="4925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60CF93A4-D37B-424F-8D5B-4D76E7C737F2}"/>
              </a:ext>
            </a:extLst>
          </p:cNvPr>
          <p:cNvSpPr/>
          <p:nvPr/>
        </p:nvSpPr>
        <p:spPr>
          <a:xfrm>
            <a:off x="10826645" y="3379693"/>
            <a:ext cx="730946" cy="40030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90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C8F68DF1-C11C-4DDE-8120-FB94CBBC885D}"/>
              </a:ext>
            </a:extLst>
          </p:cNvPr>
          <p:cNvSpPr/>
          <p:nvPr/>
        </p:nvSpPr>
        <p:spPr>
          <a:xfrm>
            <a:off x="2472070" y="3579845"/>
            <a:ext cx="845288" cy="53920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85, 90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B2A8EC25-FA87-4A96-9E50-E1C606467817}"/>
              </a:ext>
            </a:extLst>
          </p:cNvPr>
          <p:cNvSpPr/>
          <p:nvPr/>
        </p:nvSpPr>
        <p:spPr>
          <a:xfrm>
            <a:off x="1963711" y="2759567"/>
            <a:ext cx="559517" cy="53920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80</a:t>
            </a:r>
            <a:endParaRPr lang="en-US" b="1" dirty="0">
              <a:solidFill>
                <a:srgbClr val="C00000"/>
              </a:solidFill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C6036AE-46D9-491D-8A78-4713EB47BDA9}"/>
              </a:ext>
            </a:extLst>
          </p:cNvPr>
          <p:cNvCxnSpPr/>
          <p:nvPr/>
        </p:nvCxnSpPr>
        <p:spPr>
          <a:xfrm>
            <a:off x="2472070" y="3273901"/>
            <a:ext cx="186070" cy="3208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35F786E-EB09-4F6A-88A9-12507070A1D2}"/>
              </a:ext>
            </a:extLst>
          </p:cNvPr>
          <p:cNvCxnSpPr>
            <a:cxnSpLocks/>
          </p:cNvCxnSpPr>
          <p:nvPr/>
        </p:nvCxnSpPr>
        <p:spPr>
          <a:xfrm flipH="1">
            <a:off x="1625235" y="3273901"/>
            <a:ext cx="338454" cy="3208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FB7AB8E-7F36-4F47-9C62-2F4A1A9E4DCD}"/>
              </a:ext>
            </a:extLst>
          </p:cNvPr>
          <p:cNvCxnSpPr>
            <a:cxnSpLocks/>
            <a:stCxn id="19" idx="3"/>
            <a:endCxn id="33" idx="7"/>
          </p:cNvCxnSpPr>
          <p:nvPr/>
        </p:nvCxnSpPr>
        <p:spPr>
          <a:xfrm flipH="1">
            <a:off x="10492857" y="3721374"/>
            <a:ext cx="440833" cy="9355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EE03EE2A-0D15-42D9-9BEC-EA64C8CCD86B}"/>
              </a:ext>
            </a:extLst>
          </p:cNvPr>
          <p:cNvSpPr/>
          <p:nvPr/>
        </p:nvSpPr>
        <p:spPr>
          <a:xfrm>
            <a:off x="9930178" y="3756301"/>
            <a:ext cx="659219" cy="40030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85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323F042-A7B6-4AA9-8E63-F2258CF50920}"/>
              </a:ext>
            </a:extLst>
          </p:cNvPr>
          <p:cNvCxnSpPr>
            <a:cxnSpLocks/>
            <a:stCxn id="29" idx="4"/>
            <a:endCxn id="16" idx="0"/>
          </p:cNvCxnSpPr>
          <p:nvPr/>
        </p:nvCxnSpPr>
        <p:spPr>
          <a:xfrm>
            <a:off x="9173709" y="3494527"/>
            <a:ext cx="176872" cy="40296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88B49843-5711-4F5F-A20F-C152E80BEC62}"/>
              </a:ext>
            </a:extLst>
          </p:cNvPr>
          <p:cNvSpPr/>
          <p:nvPr/>
        </p:nvSpPr>
        <p:spPr>
          <a:xfrm>
            <a:off x="7940323" y="3387766"/>
            <a:ext cx="659219" cy="42715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55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B9E4CD6-67A1-44D8-9F04-5EB83637E1FD}"/>
              </a:ext>
            </a:extLst>
          </p:cNvPr>
          <p:cNvSpPr/>
          <p:nvPr/>
        </p:nvSpPr>
        <p:spPr>
          <a:xfrm rot="7738596">
            <a:off x="8257324" y="2634558"/>
            <a:ext cx="1395580" cy="2216567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61D0A34-B8DE-4FB4-A8C9-D1D92A24AAF1}"/>
              </a:ext>
            </a:extLst>
          </p:cNvPr>
          <p:cNvSpPr txBox="1"/>
          <p:nvPr/>
        </p:nvSpPr>
        <p:spPr>
          <a:xfrm>
            <a:off x="3717408" y="1785263"/>
            <a:ext cx="3094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Insert 60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CBD5D7B-D887-4A57-8E34-4BEA32DE95C6}"/>
              </a:ext>
            </a:extLst>
          </p:cNvPr>
          <p:cNvCxnSpPr>
            <a:cxnSpLocks/>
            <a:stCxn id="29" idx="3"/>
            <a:endCxn id="30" idx="6"/>
          </p:cNvCxnSpPr>
          <p:nvPr/>
        </p:nvCxnSpPr>
        <p:spPr>
          <a:xfrm flipH="1">
            <a:off x="8599542" y="3435904"/>
            <a:ext cx="341097" cy="16544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EE96C4D0-CE8C-4F1D-BD7A-3D277FFED897}"/>
              </a:ext>
            </a:extLst>
          </p:cNvPr>
          <p:cNvSpPr/>
          <p:nvPr/>
        </p:nvSpPr>
        <p:spPr>
          <a:xfrm>
            <a:off x="8844099" y="3094223"/>
            <a:ext cx="659219" cy="40030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60</a:t>
            </a:r>
          </a:p>
        </p:txBody>
      </p:sp>
      <p:sp>
        <p:nvSpPr>
          <p:cNvPr id="10" name="Arrow: Curved Down 9">
            <a:extLst>
              <a:ext uri="{FF2B5EF4-FFF2-40B4-BE49-F238E27FC236}">
                <a16:creationId xmlns:a16="http://schemas.microsoft.com/office/drawing/2014/main" id="{8C647D21-709A-4E52-9C4F-DFFCA2BF9F15}"/>
              </a:ext>
            </a:extLst>
          </p:cNvPr>
          <p:cNvSpPr/>
          <p:nvPr/>
        </p:nvSpPr>
        <p:spPr>
          <a:xfrm rot="1352004">
            <a:off x="8826039" y="2495614"/>
            <a:ext cx="792105" cy="511287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EEB183DF-CEF1-460A-9FAE-ACBAD89E3543}"/>
              </a:ext>
            </a:extLst>
          </p:cNvPr>
          <p:cNvSpPr/>
          <p:nvPr/>
        </p:nvSpPr>
        <p:spPr>
          <a:xfrm>
            <a:off x="1157668" y="3527250"/>
            <a:ext cx="483812" cy="522350"/>
          </a:xfrm>
          <a:prstGeom prst="round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60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A65404C1-E1D8-43DA-9003-B70F2B3C5F3D}"/>
              </a:ext>
            </a:extLst>
          </p:cNvPr>
          <p:cNvSpPr/>
          <p:nvPr/>
        </p:nvSpPr>
        <p:spPr>
          <a:xfrm>
            <a:off x="467664" y="4272650"/>
            <a:ext cx="559517" cy="539206"/>
          </a:xfrm>
          <a:prstGeom prst="round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55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FC57E93C-AB0F-4867-AD99-87800086EE96}"/>
              </a:ext>
            </a:extLst>
          </p:cNvPr>
          <p:cNvSpPr/>
          <p:nvPr/>
        </p:nvSpPr>
        <p:spPr>
          <a:xfrm>
            <a:off x="1514703" y="4272650"/>
            <a:ext cx="559517" cy="539206"/>
          </a:xfrm>
          <a:prstGeom prst="round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66</a:t>
            </a:r>
            <a:endParaRPr lang="en-US" b="1" dirty="0">
              <a:solidFill>
                <a:srgbClr val="C00000"/>
              </a:solidFill>
            </a:endParaRP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5CAEA54-779B-4110-93F6-85F375C01878}"/>
              </a:ext>
            </a:extLst>
          </p:cNvPr>
          <p:cNvCxnSpPr>
            <a:cxnSpLocks/>
            <a:stCxn id="28" idx="2"/>
            <a:endCxn id="31" idx="0"/>
          </p:cNvCxnSpPr>
          <p:nvPr/>
        </p:nvCxnSpPr>
        <p:spPr>
          <a:xfrm flipH="1">
            <a:off x="747423" y="4049600"/>
            <a:ext cx="652151" cy="2230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E39A3100-964D-4525-965F-0F05370C5954}"/>
              </a:ext>
            </a:extLst>
          </p:cNvPr>
          <p:cNvCxnSpPr>
            <a:stCxn id="28" idx="2"/>
            <a:endCxn id="35" idx="0"/>
          </p:cNvCxnSpPr>
          <p:nvPr/>
        </p:nvCxnSpPr>
        <p:spPr>
          <a:xfrm>
            <a:off x="1399574" y="4049600"/>
            <a:ext cx="394888" cy="2230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971491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Insertion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B75E26-6542-4ADD-8F63-AFB415A5B3C3}"/>
              </a:ext>
            </a:extLst>
          </p:cNvPr>
          <p:cNvSpPr txBox="1"/>
          <p:nvPr/>
        </p:nvSpPr>
        <p:spPr>
          <a:xfrm>
            <a:off x="1180214" y="1395089"/>
            <a:ext cx="19776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u="sng" dirty="0"/>
              <a:t>2-3 tree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48E492-BBCA-4324-B409-F30CFAA6AF3C}"/>
              </a:ext>
            </a:extLst>
          </p:cNvPr>
          <p:cNvSpPr txBox="1"/>
          <p:nvPr/>
        </p:nvSpPr>
        <p:spPr>
          <a:xfrm>
            <a:off x="8318204" y="1395089"/>
            <a:ext cx="24632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u="sng" dirty="0">
                <a:solidFill>
                  <a:srgbClr val="FF0000"/>
                </a:solidFill>
              </a:rPr>
              <a:t>Red-</a:t>
            </a:r>
            <a:r>
              <a:rPr lang="en-US" sz="2800" b="1" u="sng" dirty="0"/>
              <a:t>Black</a:t>
            </a:r>
            <a:r>
              <a:rPr lang="en-US" sz="2800" u="sng" dirty="0"/>
              <a:t> tree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DE98D50-F523-4FA7-8581-3CBFAD27DD88}"/>
              </a:ext>
            </a:extLst>
          </p:cNvPr>
          <p:cNvSpPr txBox="1"/>
          <p:nvPr/>
        </p:nvSpPr>
        <p:spPr>
          <a:xfrm>
            <a:off x="1456660" y="2041451"/>
            <a:ext cx="1201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root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DA96D7-15FF-47D6-B562-1D4A17D6CD80}"/>
              </a:ext>
            </a:extLst>
          </p:cNvPr>
          <p:cNvSpPr txBox="1"/>
          <p:nvPr/>
        </p:nvSpPr>
        <p:spPr>
          <a:xfrm>
            <a:off x="9265387" y="1923763"/>
            <a:ext cx="846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root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9D421FC-2469-4FED-8632-E7BE02CF6BFA}"/>
              </a:ext>
            </a:extLst>
          </p:cNvPr>
          <p:cNvCxnSpPr>
            <a:stCxn id="3" idx="2"/>
          </p:cNvCxnSpPr>
          <p:nvPr/>
        </p:nvCxnSpPr>
        <p:spPr>
          <a:xfrm>
            <a:off x="2057400" y="2410783"/>
            <a:ext cx="186070" cy="3208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8875B48C-A442-425E-969D-EA1F9D8946B4}"/>
              </a:ext>
            </a:extLst>
          </p:cNvPr>
          <p:cNvSpPr/>
          <p:nvPr/>
        </p:nvSpPr>
        <p:spPr>
          <a:xfrm>
            <a:off x="9020971" y="3897492"/>
            <a:ext cx="659219" cy="40030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66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3BFA381-4E20-4D60-805B-DCF56503FE1F}"/>
              </a:ext>
            </a:extLst>
          </p:cNvPr>
          <p:cNvCxnSpPr/>
          <p:nvPr/>
        </p:nvCxnSpPr>
        <p:spPr>
          <a:xfrm>
            <a:off x="9837143" y="2232757"/>
            <a:ext cx="186070" cy="32082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475EDF3-A9FA-463E-9D00-65F62CD0079D}"/>
              </a:ext>
            </a:extLst>
          </p:cNvPr>
          <p:cNvCxnSpPr>
            <a:cxnSpLocks/>
            <a:stCxn id="15" idx="3"/>
          </p:cNvCxnSpPr>
          <p:nvPr/>
        </p:nvCxnSpPr>
        <p:spPr>
          <a:xfrm flipH="1">
            <a:off x="9476805" y="2945816"/>
            <a:ext cx="514681" cy="22074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CF779D5E-AD18-4B9A-9D0D-09C84B9F0F1B}"/>
              </a:ext>
            </a:extLst>
          </p:cNvPr>
          <p:cNvSpPr/>
          <p:nvPr/>
        </p:nvSpPr>
        <p:spPr>
          <a:xfrm>
            <a:off x="9894946" y="2604135"/>
            <a:ext cx="659219" cy="40030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80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3DA96D4-3072-45BB-B418-78092579E5D4}"/>
              </a:ext>
            </a:extLst>
          </p:cNvPr>
          <p:cNvCxnSpPr>
            <a:cxnSpLocks/>
            <a:stCxn id="15" idx="5"/>
            <a:endCxn id="19" idx="1"/>
          </p:cNvCxnSpPr>
          <p:nvPr/>
        </p:nvCxnSpPr>
        <p:spPr>
          <a:xfrm>
            <a:off x="10457625" y="2945816"/>
            <a:ext cx="476065" cy="4925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60CF93A4-D37B-424F-8D5B-4D76E7C737F2}"/>
              </a:ext>
            </a:extLst>
          </p:cNvPr>
          <p:cNvSpPr/>
          <p:nvPr/>
        </p:nvSpPr>
        <p:spPr>
          <a:xfrm>
            <a:off x="10826645" y="3379693"/>
            <a:ext cx="730946" cy="40030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90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C8F68DF1-C11C-4DDE-8120-FB94CBBC885D}"/>
              </a:ext>
            </a:extLst>
          </p:cNvPr>
          <p:cNvSpPr/>
          <p:nvPr/>
        </p:nvSpPr>
        <p:spPr>
          <a:xfrm>
            <a:off x="2472070" y="3579845"/>
            <a:ext cx="845288" cy="53920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85, 90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B2A8EC25-FA87-4A96-9E50-E1C606467817}"/>
              </a:ext>
            </a:extLst>
          </p:cNvPr>
          <p:cNvSpPr/>
          <p:nvPr/>
        </p:nvSpPr>
        <p:spPr>
          <a:xfrm>
            <a:off x="1805879" y="2717253"/>
            <a:ext cx="875182" cy="53920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60</a:t>
            </a:r>
            <a:r>
              <a:rPr lang="en-US" dirty="0">
                <a:solidFill>
                  <a:schemeClr val="tx1"/>
                </a:solidFill>
              </a:rPr>
              <a:t>, 80</a:t>
            </a:r>
            <a:endParaRPr lang="en-US" b="1" dirty="0">
              <a:solidFill>
                <a:srgbClr val="C00000"/>
              </a:solidFill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C6036AE-46D9-491D-8A78-4713EB47BDA9}"/>
              </a:ext>
            </a:extLst>
          </p:cNvPr>
          <p:cNvCxnSpPr/>
          <p:nvPr/>
        </p:nvCxnSpPr>
        <p:spPr>
          <a:xfrm>
            <a:off x="2472070" y="3273901"/>
            <a:ext cx="186070" cy="3208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35F786E-EB09-4F6A-88A9-12507070A1D2}"/>
              </a:ext>
            </a:extLst>
          </p:cNvPr>
          <p:cNvCxnSpPr>
            <a:cxnSpLocks/>
          </p:cNvCxnSpPr>
          <p:nvPr/>
        </p:nvCxnSpPr>
        <p:spPr>
          <a:xfrm flipH="1">
            <a:off x="1509825" y="3256459"/>
            <a:ext cx="296054" cy="3233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FB7AB8E-7F36-4F47-9C62-2F4A1A9E4DCD}"/>
              </a:ext>
            </a:extLst>
          </p:cNvPr>
          <p:cNvCxnSpPr>
            <a:cxnSpLocks/>
            <a:stCxn id="19" idx="3"/>
            <a:endCxn id="33" idx="7"/>
          </p:cNvCxnSpPr>
          <p:nvPr/>
        </p:nvCxnSpPr>
        <p:spPr>
          <a:xfrm flipH="1">
            <a:off x="10492857" y="3721374"/>
            <a:ext cx="440833" cy="9355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EE03EE2A-0D15-42D9-9BEC-EA64C8CCD86B}"/>
              </a:ext>
            </a:extLst>
          </p:cNvPr>
          <p:cNvSpPr/>
          <p:nvPr/>
        </p:nvSpPr>
        <p:spPr>
          <a:xfrm>
            <a:off x="9930178" y="3756301"/>
            <a:ext cx="659219" cy="40030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85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323F042-A7B6-4AA9-8E63-F2258CF50920}"/>
              </a:ext>
            </a:extLst>
          </p:cNvPr>
          <p:cNvCxnSpPr>
            <a:cxnSpLocks/>
            <a:stCxn id="29" idx="4"/>
            <a:endCxn id="16" idx="0"/>
          </p:cNvCxnSpPr>
          <p:nvPr/>
        </p:nvCxnSpPr>
        <p:spPr>
          <a:xfrm>
            <a:off x="9173709" y="3494527"/>
            <a:ext cx="176872" cy="4029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88B49843-5711-4F5F-A20F-C152E80BEC62}"/>
              </a:ext>
            </a:extLst>
          </p:cNvPr>
          <p:cNvSpPr/>
          <p:nvPr/>
        </p:nvSpPr>
        <p:spPr>
          <a:xfrm>
            <a:off x="7940323" y="3387766"/>
            <a:ext cx="659219" cy="42715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55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B9E4CD6-67A1-44D8-9F04-5EB83637E1FD}"/>
              </a:ext>
            </a:extLst>
          </p:cNvPr>
          <p:cNvSpPr/>
          <p:nvPr/>
        </p:nvSpPr>
        <p:spPr>
          <a:xfrm rot="7738596">
            <a:off x="8257324" y="2634558"/>
            <a:ext cx="1395580" cy="2216567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61D0A34-B8DE-4FB4-A8C9-D1D92A24AAF1}"/>
              </a:ext>
            </a:extLst>
          </p:cNvPr>
          <p:cNvSpPr txBox="1"/>
          <p:nvPr/>
        </p:nvSpPr>
        <p:spPr>
          <a:xfrm>
            <a:off x="3717408" y="1785263"/>
            <a:ext cx="3094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Insert 60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CBD5D7B-D887-4A57-8E34-4BEA32DE95C6}"/>
              </a:ext>
            </a:extLst>
          </p:cNvPr>
          <p:cNvCxnSpPr>
            <a:cxnSpLocks/>
            <a:stCxn id="29" idx="3"/>
            <a:endCxn id="30" idx="6"/>
          </p:cNvCxnSpPr>
          <p:nvPr/>
        </p:nvCxnSpPr>
        <p:spPr>
          <a:xfrm flipH="1">
            <a:off x="8599542" y="3435904"/>
            <a:ext cx="341097" cy="1654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EE96C4D0-CE8C-4F1D-BD7A-3D277FFED897}"/>
              </a:ext>
            </a:extLst>
          </p:cNvPr>
          <p:cNvSpPr/>
          <p:nvPr/>
        </p:nvSpPr>
        <p:spPr>
          <a:xfrm>
            <a:off x="8844099" y="3094223"/>
            <a:ext cx="659219" cy="40030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60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A65404C1-E1D8-43DA-9003-B70F2B3C5F3D}"/>
              </a:ext>
            </a:extLst>
          </p:cNvPr>
          <p:cNvSpPr/>
          <p:nvPr/>
        </p:nvSpPr>
        <p:spPr>
          <a:xfrm>
            <a:off x="1075576" y="3579845"/>
            <a:ext cx="559517" cy="539206"/>
          </a:xfrm>
          <a:prstGeom prst="round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55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FC57E93C-AB0F-4867-AD99-87800086EE96}"/>
              </a:ext>
            </a:extLst>
          </p:cNvPr>
          <p:cNvSpPr/>
          <p:nvPr/>
        </p:nvSpPr>
        <p:spPr>
          <a:xfrm>
            <a:off x="1745659" y="3617399"/>
            <a:ext cx="559517" cy="539206"/>
          </a:xfrm>
          <a:prstGeom prst="round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66</a:t>
            </a:r>
            <a:endParaRPr lang="en-US" b="1" dirty="0">
              <a:solidFill>
                <a:srgbClr val="C00000"/>
              </a:solidFill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A5BDB08-2E22-4669-BD68-09FB2E839A35}"/>
              </a:ext>
            </a:extLst>
          </p:cNvPr>
          <p:cNvCxnSpPr>
            <a:cxnSpLocks/>
          </p:cNvCxnSpPr>
          <p:nvPr/>
        </p:nvCxnSpPr>
        <p:spPr>
          <a:xfrm flipH="1">
            <a:off x="2169042" y="3280517"/>
            <a:ext cx="40243" cy="31421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0AA2C022-2025-4589-ACAB-A052380AA666}"/>
              </a:ext>
            </a:extLst>
          </p:cNvPr>
          <p:cNvSpPr txBox="1"/>
          <p:nvPr/>
        </p:nvSpPr>
        <p:spPr>
          <a:xfrm rot="789839">
            <a:off x="8084271" y="2546218"/>
            <a:ext cx="2060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Color</a:t>
            </a:r>
            <a:r>
              <a:rPr lang="en-US" dirty="0"/>
              <a:t> </a:t>
            </a:r>
            <a:r>
              <a:rPr lang="en-US" b="1" dirty="0">
                <a:solidFill>
                  <a:srgbClr val="FF0000"/>
                </a:solidFill>
              </a:rPr>
              <a:t>flipping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5E9393B-46A2-45F9-82F3-03160C6AB983}"/>
              </a:ext>
            </a:extLst>
          </p:cNvPr>
          <p:cNvSpPr txBox="1"/>
          <p:nvPr/>
        </p:nvSpPr>
        <p:spPr>
          <a:xfrm>
            <a:off x="3012770" y="4943012"/>
            <a:ext cx="602950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In this final case (inserting as a temporary 4 node’s </a:t>
            </a:r>
            <a:r>
              <a:rPr lang="en-US" sz="2800" b="1" dirty="0"/>
              <a:t>middle</a:t>
            </a:r>
            <a:r>
              <a:rPr lang="en-US" sz="2800" dirty="0"/>
              <a:t> key), we need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2 rotations </a:t>
            </a:r>
            <a:r>
              <a:rPr lang="en-US" sz="2800" dirty="0"/>
              <a:t>and one </a:t>
            </a:r>
            <a:r>
              <a:rPr lang="en-US" sz="2800" b="1" dirty="0"/>
              <a:t>color</a:t>
            </a:r>
            <a:r>
              <a:rPr lang="en-US" sz="2800" dirty="0"/>
              <a:t> </a:t>
            </a:r>
            <a:r>
              <a:rPr lang="en-US" sz="2800" b="1" dirty="0">
                <a:solidFill>
                  <a:srgbClr val="FF0000"/>
                </a:solidFill>
              </a:rPr>
              <a:t>flipping!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C94F870-B4FB-4B18-8877-6E0E249B49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1563" y="4190178"/>
            <a:ext cx="1391833" cy="1478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20979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Exercise for you!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B75E26-6542-4ADD-8F63-AFB415A5B3C3}"/>
              </a:ext>
            </a:extLst>
          </p:cNvPr>
          <p:cNvSpPr txBox="1"/>
          <p:nvPr/>
        </p:nvSpPr>
        <p:spPr>
          <a:xfrm>
            <a:off x="1180214" y="1395089"/>
            <a:ext cx="19776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u="sng" dirty="0"/>
              <a:t>2-3 tree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48E492-BBCA-4324-B409-F30CFAA6AF3C}"/>
              </a:ext>
            </a:extLst>
          </p:cNvPr>
          <p:cNvSpPr txBox="1"/>
          <p:nvPr/>
        </p:nvSpPr>
        <p:spPr>
          <a:xfrm>
            <a:off x="8318204" y="1395089"/>
            <a:ext cx="24632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u="sng" dirty="0">
                <a:solidFill>
                  <a:srgbClr val="FF0000"/>
                </a:solidFill>
              </a:rPr>
              <a:t>Red-</a:t>
            </a:r>
            <a:r>
              <a:rPr lang="en-US" sz="2800" b="1" u="sng" dirty="0"/>
              <a:t>Black</a:t>
            </a:r>
            <a:r>
              <a:rPr lang="en-US" sz="2800" u="sng" dirty="0"/>
              <a:t> tree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DE98D50-F523-4FA7-8581-3CBFAD27DD88}"/>
              </a:ext>
            </a:extLst>
          </p:cNvPr>
          <p:cNvSpPr txBox="1"/>
          <p:nvPr/>
        </p:nvSpPr>
        <p:spPr>
          <a:xfrm>
            <a:off x="1456660" y="2041451"/>
            <a:ext cx="1201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root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DA96D7-15FF-47D6-B562-1D4A17D6CD80}"/>
              </a:ext>
            </a:extLst>
          </p:cNvPr>
          <p:cNvSpPr txBox="1"/>
          <p:nvPr/>
        </p:nvSpPr>
        <p:spPr>
          <a:xfrm>
            <a:off x="9265387" y="1923763"/>
            <a:ext cx="846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root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9D421FC-2469-4FED-8632-E7BE02CF6BFA}"/>
              </a:ext>
            </a:extLst>
          </p:cNvPr>
          <p:cNvCxnSpPr>
            <a:stCxn id="3" idx="2"/>
          </p:cNvCxnSpPr>
          <p:nvPr/>
        </p:nvCxnSpPr>
        <p:spPr>
          <a:xfrm>
            <a:off x="2057400" y="2410783"/>
            <a:ext cx="186070" cy="3208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8875B48C-A442-425E-969D-EA1F9D8946B4}"/>
              </a:ext>
            </a:extLst>
          </p:cNvPr>
          <p:cNvSpPr/>
          <p:nvPr/>
        </p:nvSpPr>
        <p:spPr>
          <a:xfrm>
            <a:off x="9020971" y="3897492"/>
            <a:ext cx="659219" cy="40030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66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3BFA381-4E20-4D60-805B-DCF56503FE1F}"/>
              </a:ext>
            </a:extLst>
          </p:cNvPr>
          <p:cNvCxnSpPr/>
          <p:nvPr/>
        </p:nvCxnSpPr>
        <p:spPr>
          <a:xfrm>
            <a:off x="9837143" y="2232757"/>
            <a:ext cx="186070" cy="32082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475EDF3-A9FA-463E-9D00-65F62CD0079D}"/>
              </a:ext>
            </a:extLst>
          </p:cNvPr>
          <p:cNvCxnSpPr>
            <a:cxnSpLocks/>
            <a:stCxn id="15" idx="3"/>
          </p:cNvCxnSpPr>
          <p:nvPr/>
        </p:nvCxnSpPr>
        <p:spPr>
          <a:xfrm flipH="1">
            <a:off x="9476805" y="2945816"/>
            <a:ext cx="514681" cy="22074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CF779D5E-AD18-4B9A-9D0D-09C84B9F0F1B}"/>
              </a:ext>
            </a:extLst>
          </p:cNvPr>
          <p:cNvSpPr/>
          <p:nvPr/>
        </p:nvSpPr>
        <p:spPr>
          <a:xfrm>
            <a:off x="9894946" y="2604135"/>
            <a:ext cx="659219" cy="40030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80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3DA96D4-3072-45BB-B418-78092579E5D4}"/>
              </a:ext>
            </a:extLst>
          </p:cNvPr>
          <p:cNvCxnSpPr>
            <a:cxnSpLocks/>
            <a:stCxn id="15" idx="5"/>
            <a:endCxn id="19" idx="1"/>
          </p:cNvCxnSpPr>
          <p:nvPr/>
        </p:nvCxnSpPr>
        <p:spPr>
          <a:xfrm>
            <a:off x="10457625" y="2945816"/>
            <a:ext cx="476065" cy="4925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60CF93A4-D37B-424F-8D5B-4D76E7C737F2}"/>
              </a:ext>
            </a:extLst>
          </p:cNvPr>
          <p:cNvSpPr/>
          <p:nvPr/>
        </p:nvSpPr>
        <p:spPr>
          <a:xfrm>
            <a:off x="10826645" y="3379693"/>
            <a:ext cx="730946" cy="40030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90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C8F68DF1-C11C-4DDE-8120-FB94CBBC885D}"/>
              </a:ext>
            </a:extLst>
          </p:cNvPr>
          <p:cNvSpPr/>
          <p:nvPr/>
        </p:nvSpPr>
        <p:spPr>
          <a:xfrm>
            <a:off x="2472070" y="3579845"/>
            <a:ext cx="845288" cy="53920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85, 90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B2A8EC25-FA87-4A96-9E50-E1C606467817}"/>
              </a:ext>
            </a:extLst>
          </p:cNvPr>
          <p:cNvSpPr/>
          <p:nvPr/>
        </p:nvSpPr>
        <p:spPr>
          <a:xfrm>
            <a:off x="1805879" y="2717253"/>
            <a:ext cx="875182" cy="53920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60, 80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C6036AE-46D9-491D-8A78-4713EB47BDA9}"/>
              </a:ext>
            </a:extLst>
          </p:cNvPr>
          <p:cNvCxnSpPr/>
          <p:nvPr/>
        </p:nvCxnSpPr>
        <p:spPr>
          <a:xfrm>
            <a:off x="2472070" y="3273901"/>
            <a:ext cx="186070" cy="3208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35F786E-EB09-4F6A-88A9-12507070A1D2}"/>
              </a:ext>
            </a:extLst>
          </p:cNvPr>
          <p:cNvCxnSpPr>
            <a:cxnSpLocks/>
          </p:cNvCxnSpPr>
          <p:nvPr/>
        </p:nvCxnSpPr>
        <p:spPr>
          <a:xfrm flipH="1">
            <a:off x="1509825" y="3256459"/>
            <a:ext cx="296054" cy="3233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FB7AB8E-7F36-4F47-9C62-2F4A1A9E4DCD}"/>
              </a:ext>
            </a:extLst>
          </p:cNvPr>
          <p:cNvCxnSpPr>
            <a:cxnSpLocks/>
            <a:stCxn id="19" idx="3"/>
            <a:endCxn id="33" idx="7"/>
          </p:cNvCxnSpPr>
          <p:nvPr/>
        </p:nvCxnSpPr>
        <p:spPr>
          <a:xfrm flipH="1">
            <a:off x="10492857" y="3721374"/>
            <a:ext cx="440833" cy="9355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EE03EE2A-0D15-42D9-9BEC-EA64C8CCD86B}"/>
              </a:ext>
            </a:extLst>
          </p:cNvPr>
          <p:cNvSpPr/>
          <p:nvPr/>
        </p:nvSpPr>
        <p:spPr>
          <a:xfrm>
            <a:off x="9930178" y="3756301"/>
            <a:ext cx="659219" cy="40030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85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323F042-A7B6-4AA9-8E63-F2258CF50920}"/>
              </a:ext>
            </a:extLst>
          </p:cNvPr>
          <p:cNvCxnSpPr>
            <a:cxnSpLocks/>
            <a:stCxn id="29" idx="4"/>
            <a:endCxn id="16" idx="0"/>
          </p:cNvCxnSpPr>
          <p:nvPr/>
        </p:nvCxnSpPr>
        <p:spPr>
          <a:xfrm>
            <a:off x="9173709" y="3494527"/>
            <a:ext cx="176872" cy="4029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88B49843-5711-4F5F-A20F-C152E80BEC62}"/>
              </a:ext>
            </a:extLst>
          </p:cNvPr>
          <p:cNvSpPr/>
          <p:nvPr/>
        </p:nvSpPr>
        <p:spPr>
          <a:xfrm>
            <a:off x="7940323" y="3387766"/>
            <a:ext cx="659219" cy="42715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55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CBD5D7B-D887-4A57-8E34-4BEA32DE95C6}"/>
              </a:ext>
            </a:extLst>
          </p:cNvPr>
          <p:cNvCxnSpPr>
            <a:cxnSpLocks/>
            <a:stCxn id="29" idx="3"/>
            <a:endCxn id="30" idx="6"/>
          </p:cNvCxnSpPr>
          <p:nvPr/>
        </p:nvCxnSpPr>
        <p:spPr>
          <a:xfrm flipH="1">
            <a:off x="8599542" y="3435904"/>
            <a:ext cx="341097" cy="1654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EE96C4D0-CE8C-4F1D-BD7A-3D277FFED897}"/>
              </a:ext>
            </a:extLst>
          </p:cNvPr>
          <p:cNvSpPr/>
          <p:nvPr/>
        </p:nvSpPr>
        <p:spPr>
          <a:xfrm>
            <a:off x="8844099" y="3094223"/>
            <a:ext cx="659219" cy="40030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60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A65404C1-E1D8-43DA-9003-B70F2B3C5F3D}"/>
              </a:ext>
            </a:extLst>
          </p:cNvPr>
          <p:cNvSpPr/>
          <p:nvPr/>
        </p:nvSpPr>
        <p:spPr>
          <a:xfrm>
            <a:off x="1075576" y="3579845"/>
            <a:ext cx="559517" cy="53920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55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FC57E93C-AB0F-4867-AD99-87800086EE96}"/>
              </a:ext>
            </a:extLst>
          </p:cNvPr>
          <p:cNvSpPr/>
          <p:nvPr/>
        </p:nvSpPr>
        <p:spPr>
          <a:xfrm>
            <a:off x="1745659" y="3617399"/>
            <a:ext cx="559517" cy="53920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66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A5BDB08-2E22-4669-BD68-09FB2E839A35}"/>
              </a:ext>
            </a:extLst>
          </p:cNvPr>
          <p:cNvCxnSpPr>
            <a:cxnSpLocks/>
          </p:cNvCxnSpPr>
          <p:nvPr/>
        </p:nvCxnSpPr>
        <p:spPr>
          <a:xfrm flipH="1">
            <a:off x="2169042" y="3280517"/>
            <a:ext cx="40243" cy="31421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D3EE027B-5C6A-44C6-A84C-CA43A4B612C9}"/>
              </a:ext>
            </a:extLst>
          </p:cNvPr>
          <p:cNvSpPr txBox="1"/>
          <p:nvPr/>
        </p:nvSpPr>
        <p:spPr>
          <a:xfrm>
            <a:off x="2991469" y="5191605"/>
            <a:ext cx="602950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Please go ahead and insert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87</a:t>
            </a:r>
            <a:r>
              <a:rPr lang="en-US" sz="2800" dirty="0"/>
              <a:t> for me please! </a:t>
            </a:r>
            <a:r>
              <a:rPr lang="en-US" sz="2800" dirty="0">
                <a:sym typeface="Wingdings" panose="05000000000000000000" pitchFamily="2" charset="2"/>
              </a:rPr>
              <a:t></a:t>
            </a:r>
            <a:endParaRPr lang="en-US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885036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Exercise for you!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B75E26-6542-4ADD-8F63-AFB415A5B3C3}"/>
              </a:ext>
            </a:extLst>
          </p:cNvPr>
          <p:cNvSpPr txBox="1"/>
          <p:nvPr/>
        </p:nvSpPr>
        <p:spPr>
          <a:xfrm>
            <a:off x="1180214" y="1395089"/>
            <a:ext cx="19776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u="sng" dirty="0"/>
              <a:t>2-3 tree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48E492-BBCA-4324-B409-F30CFAA6AF3C}"/>
              </a:ext>
            </a:extLst>
          </p:cNvPr>
          <p:cNvSpPr txBox="1"/>
          <p:nvPr/>
        </p:nvSpPr>
        <p:spPr>
          <a:xfrm>
            <a:off x="8318204" y="1395089"/>
            <a:ext cx="24632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u="sng" dirty="0">
                <a:solidFill>
                  <a:srgbClr val="FF0000"/>
                </a:solidFill>
              </a:rPr>
              <a:t>Red-</a:t>
            </a:r>
            <a:r>
              <a:rPr lang="en-US" sz="2800" b="1" u="sng" dirty="0"/>
              <a:t>Black</a:t>
            </a:r>
            <a:r>
              <a:rPr lang="en-US" sz="2800" u="sng" dirty="0"/>
              <a:t> tree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DE98D50-F523-4FA7-8581-3CBFAD27DD88}"/>
              </a:ext>
            </a:extLst>
          </p:cNvPr>
          <p:cNvSpPr txBox="1"/>
          <p:nvPr/>
        </p:nvSpPr>
        <p:spPr>
          <a:xfrm>
            <a:off x="1456660" y="2041451"/>
            <a:ext cx="1201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root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DA96D7-15FF-47D6-B562-1D4A17D6CD80}"/>
              </a:ext>
            </a:extLst>
          </p:cNvPr>
          <p:cNvSpPr txBox="1"/>
          <p:nvPr/>
        </p:nvSpPr>
        <p:spPr>
          <a:xfrm>
            <a:off x="9265387" y="1923763"/>
            <a:ext cx="846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root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9D421FC-2469-4FED-8632-E7BE02CF6BFA}"/>
              </a:ext>
            </a:extLst>
          </p:cNvPr>
          <p:cNvCxnSpPr>
            <a:stCxn id="3" idx="2"/>
          </p:cNvCxnSpPr>
          <p:nvPr/>
        </p:nvCxnSpPr>
        <p:spPr>
          <a:xfrm>
            <a:off x="2057400" y="2410783"/>
            <a:ext cx="186070" cy="3208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8875B48C-A442-425E-969D-EA1F9D8946B4}"/>
              </a:ext>
            </a:extLst>
          </p:cNvPr>
          <p:cNvSpPr/>
          <p:nvPr/>
        </p:nvSpPr>
        <p:spPr>
          <a:xfrm>
            <a:off x="9020971" y="3897492"/>
            <a:ext cx="659219" cy="40030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66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3BFA381-4E20-4D60-805B-DCF56503FE1F}"/>
              </a:ext>
            </a:extLst>
          </p:cNvPr>
          <p:cNvCxnSpPr/>
          <p:nvPr/>
        </p:nvCxnSpPr>
        <p:spPr>
          <a:xfrm>
            <a:off x="9837143" y="2232757"/>
            <a:ext cx="186070" cy="32082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475EDF3-A9FA-463E-9D00-65F62CD0079D}"/>
              </a:ext>
            </a:extLst>
          </p:cNvPr>
          <p:cNvCxnSpPr>
            <a:cxnSpLocks/>
            <a:stCxn id="15" idx="3"/>
          </p:cNvCxnSpPr>
          <p:nvPr/>
        </p:nvCxnSpPr>
        <p:spPr>
          <a:xfrm flipH="1">
            <a:off x="9476805" y="2945816"/>
            <a:ext cx="514681" cy="22074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CF779D5E-AD18-4B9A-9D0D-09C84B9F0F1B}"/>
              </a:ext>
            </a:extLst>
          </p:cNvPr>
          <p:cNvSpPr/>
          <p:nvPr/>
        </p:nvSpPr>
        <p:spPr>
          <a:xfrm>
            <a:off x="9894946" y="2604135"/>
            <a:ext cx="659219" cy="40030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80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3DA96D4-3072-45BB-B418-78092579E5D4}"/>
              </a:ext>
            </a:extLst>
          </p:cNvPr>
          <p:cNvCxnSpPr>
            <a:cxnSpLocks/>
            <a:stCxn id="15" idx="5"/>
            <a:endCxn id="19" idx="1"/>
          </p:cNvCxnSpPr>
          <p:nvPr/>
        </p:nvCxnSpPr>
        <p:spPr>
          <a:xfrm>
            <a:off x="10457625" y="2945816"/>
            <a:ext cx="476065" cy="4925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60CF93A4-D37B-424F-8D5B-4D76E7C737F2}"/>
              </a:ext>
            </a:extLst>
          </p:cNvPr>
          <p:cNvSpPr/>
          <p:nvPr/>
        </p:nvSpPr>
        <p:spPr>
          <a:xfrm>
            <a:off x="10826645" y="3379693"/>
            <a:ext cx="730946" cy="40030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90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C8F68DF1-C11C-4DDE-8120-FB94CBBC885D}"/>
              </a:ext>
            </a:extLst>
          </p:cNvPr>
          <p:cNvSpPr/>
          <p:nvPr/>
        </p:nvSpPr>
        <p:spPr>
          <a:xfrm>
            <a:off x="2472070" y="3579845"/>
            <a:ext cx="845288" cy="539206"/>
          </a:xfrm>
          <a:prstGeom prst="round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85, 90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B2A8EC25-FA87-4A96-9E50-E1C606467817}"/>
              </a:ext>
            </a:extLst>
          </p:cNvPr>
          <p:cNvSpPr/>
          <p:nvPr/>
        </p:nvSpPr>
        <p:spPr>
          <a:xfrm>
            <a:off x="1805879" y="2717253"/>
            <a:ext cx="875182" cy="53920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60, 80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C6036AE-46D9-491D-8A78-4713EB47BDA9}"/>
              </a:ext>
            </a:extLst>
          </p:cNvPr>
          <p:cNvCxnSpPr/>
          <p:nvPr/>
        </p:nvCxnSpPr>
        <p:spPr>
          <a:xfrm>
            <a:off x="2472070" y="3273901"/>
            <a:ext cx="186070" cy="3208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35F786E-EB09-4F6A-88A9-12507070A1D2}"/>
              </a:ext>
            </a:extLst>
          </p:cNvPr>
          <p:cNvCxnSpPr>
            <a:cxnSpLocks/>
          </p:cNvCxnSpPr>
          <p:nvPr/>
        </p:nvCxnSpPr>
        <p:spPr>
          <a:xfrm flipH="1">
            <a:off x="1509825" y="3256459"/>
            <a:ext cx="296054" cy="3233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FB7AB8E-7F36-4F47-9C62-2F4A1A9E4DCD}"/>
              </a:ext>
            </a:extLst>
          </p:cNvPr>
          <p:cNvCxnSpPr>
            <a:cxnSpLocks/>
            <a:stCxn id="19" idx="3"/>
            <a:endCxn id="33" idx="7"/>
          </p:cNvCxnSpPr>
          <p:nvPr/>
        </p:nvCxnSpPr>
        <p:spPr>
          <a:xfrm flipH="1">
            <a:off x="10492857" y="3721374"/>
            <a:ext cx="440833" cy="9355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EE03EE2A-0D15-42D9-9BEC-EA64C8CCD86B}"/>
              </a:ext>
            </a:extLst>
          </p:cNvPr>
          <p:cNvSpPr/>
          <p:nvPr/>
        </p:nvSpPr>
        <p:spPr>
          <a:xfrm>
            <a:off x="9930178" y="3756301"/>
            <a:ext cx="659219" cy="40030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85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323F042-A7B6-4AA9-8E63-F2258CF50920}"/>
              </a:ext>
            </a:extLst>
          </p:cNvPr>
          <p:cNvCxnSpPr>
            <a:cxnSpLocks/>
            <a:stCxn id="29" idx="4"/>
            <a:endCxn id="16" idx="0"/>
          </p:cNvCxnSpPr>
          <p:nvPr/>
        </p:nvCxnSpPr>
        <p:spPr>
          <a:xfrm>
            <a:off x="9173709" y="3494527"/>
            <a:ext cx="176872" cy="4029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88B49843-5711-4F5F-A20F-C152E80BEC62}"/>
              </a:ext>
            </a:extLst>
          </p:cNvPr>
          <p:cNvSpPr/>
          <p:nvPr/>
        </p:nvSpPr>
        <p:spPr>
          <a:xfrm>
            <a:off x="7940323" y="3387766"/>
            <a:ext cx="659219" cy="42715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55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CBD5D7B-D887-4A57-8E34-4BEA32DE95C6}"/>
              </a:ext>
            </a:extLst>
          </p:cNvPr>
          <p:cNvCxnSpPr>
            <a:cxnSpLocks/>
            <a:stCxn id="29" idx="3"/>
            <a:endCxn id="30" idx="6"/>
          </p:cNvCxnSpPr>
          <p:nvPr/>
        </p:nvCxnSpPr>
        <p:spPr>
          <a:xfrm flipH="1">
            <a:off x="8599542" y="3435904"/>
            <a:ext cx="341097" cy="1654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EE96C4D0-CE8C-4F1D-BD7A-3D277FFED897}"/>
              </a:ext>
            </a:extLst>
          </p:cNvPr>
          <p:cNvSpPr/>
          <p:nvPr/>
        </p:nvSpPr>
        <p:spPr>
          <a:xfrm>
            <a:off x="8844099" y="3094223"/>
            <a:ext cx="659219" cy="40030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60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A65404C1-E1D8-43DA-9003-B70F2B3C5F3D}"/>
              </a:ext>
            </a:extLst>
          </p:cNvPr>
          <p:cNvSpPr/>
          <p:nvPr/>
        </p:nvSpPr>
        <p:spPr>
          <a:xfrm>
            <a:off x="1075576" y="3579845"/>
            <a:ext cx="559517" cy="53920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55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FC57E93C-AB0F-4867-AD99-87800086EE96}"/>
              </a:ext>
            </a:extLst>
          </p:cNvPr>
          <p:cNvSpPr/>
          <p:nvPr/>
        </p:nvSpPr>
        <p:spPr>
          <a:xfrm>
            <a:off x="1745659" y="3617399"/>
            <a:ext cx="559517" cy="53920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66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A5BDB08-2E22-4669-BD68-09FB2E839A35}"/>
              </a:ext>
            </a:extLst>
          </p:cNvPr>
          <p:cNvCxnSpPr>
            <a:cxnSpLocks/>
          </p:cNvCxnSpPr>
          <p:nvPr/>
        </p:nvCxnSpPr>
        <p:spPr>
          <a:xfrm flipH="1">
            <a:off x="2169042" y="3280517"/>
            <a:ext cx="40243" cy="31421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D3EE027B-5C6A-44C6-A84C-CA43A4B612C9}"/>
              </a:ext>
            </a:extLst>
          </p:cNvPr>
          <p:cNvSpPr txBox="1"/>
          <p:nvPr/>
        </p:nvSpPr>
        <p:spPr>
          <a:xfrm>
            <a:off x="1456660" y="5191605"/>
            <a:ext cx="756431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Remember: In </a:t>
            </a:r>
            <a:r>
              <a:rPr lang="en-US" sz="2800" dirty="0">
                <a:solidFill>
                  <a:srgbClr val="FF0000"/>
                </a:solidFill>
              </a:rPr>
              <a:t>Red</a:t>
            </a:r>
            <a:r>
              <a:rPr lang="en-US" sz="2800" dirty="0"/>
              <a:t>-Black trees, we can’t model key rotations! We will split the </a:t>
            </a:r>
            <a:r>
              <a:rPr lang="en-US" sz="2800" dirty="0">
                <a:solidFill>
                  <a:schemeClr val="accent4"/>
                </a:solidFill>
              </a:rPr>
              <a:t>yellow</a:t>
            </a:r>
            <a:r>
              <a:rPr lang="en-US" sz="2800" dirty="0"/>
              <a:t> node!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05611499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Exercise for you!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B75E26-6542-4ADD-8F63-AFB415A5B3C3}"/>
              </a:ext>
            </a:extLst>
          </p:cNvPr>
          <p:cNvSpPr txBox="1"/>
          <p:nvPr/>
        </p:nvSpPr>
        <p:spPr>
          <a:xfrm>
            <a:off x="1180214" y="1395089"/>
            <a:ext cx="19776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u="sng" dirty="0"/>
              <a:t>2-3 tree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48E492-BBCA-4324-B409-F30CFAA6AF3C}"/>
              </a:ext>
            </a:extLst>
          </p:cNvPr>
          <p:cNvSpPr txBox="1"/>
          <p:nvPr/>
        </p:nvSpPr>
        <p:spPr>
          <a:xfrm>
            <a:off x="8318204" y="1395089"/>
            <a:ext cx="24632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u="sng" dirty="0">
                <a:solidFill>
                  <a:srgbClr val="FF0000"/>
                </a:solidFill>
              </a:rPr>
              <a:t>Red-</a:t>
            </a:r>
            <a:r>
              <a:rPr lang="en-US" sz="2800" b="1" u="sng" dirty="0"/>
              <a:t>Black</a:t>
            </a:r>
            <a:r>
              <a:rPr lang="en-US" sz="2800" u="sng" dirty="0"/>
              <a:t> tree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DE98D50-F523-4FA7-8581-3CBFAD27DD88}"/>
              </a:ext>
            </a:extLst>
          </p:cNvPr>
          <p:cNvSpPr txBox="1"/>
          <p:nvPr/>
        </p:nvSpPr>
        <p:spPr>
          <a:xfrm>
            <a:off x="1456660" y="2041451"/>
            <a:ext cx="1201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root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DA96D7-15FF-47D6-B562-1D4A17D6CD80}"/>
              </a:ext>
            </a:extLst>
          </p:cNvPr>
          <p:cNvSpPr txBox="1"/>
          <p:nvPr/>
        </p:nvSpPr>
        <p:spPr>
          <a:xfrm>
            <a:off x="9265387" y="1923763"/>
            <a:ext cx="846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root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9D421FC-2469-4FED-8632-E7BE02CF6BFA}"/>
              </a:ext>
            </a:extLst>
          </p:cNvPr>
          <p:cNvCxnSpPr>
            <a:stCxn id="3" idx="2"/>
          </p:cNvCxnSpPr>
          <p:nvPr/>
        </p:nvCxnSpPr>
        <p:spPr>
          <a:xfrm>
            <a:off x="2057400" y="2410783"/>
            <a:ext cx="186070" cy="3208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8875B48C-A442-425E-969D-EA1F9D8946B4}"/>
              </a:ext>
            </a:extLst>
          </p:cNvPr>
          <p:cNvSpPr/>
          <p:nvPr/>
        </p:nvSpPr>
        <p:spPr>
          <a:xfrm>
            <a:off x="8999844" y="3729176"/>
            <a:ext cx="659219" cy="40030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66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3BFA381-4E20-4D60-805B-DCF56503FE1F}"/>
              </a:ext>
            </a:extLst>
          </p:cNvPr>
          <p:cNvCxnSpPr/>
          <p:nvPr/>
        </p:nvCxnSpPr>
        <p:spPr>
          <a:xfrm>
            <a:off x="9837143" y="2232757"/>
            <a:ext cx="186070" cy="32082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475EDF3-A9FA-463E-9D00-65F62CD0079D}"/>
              </a:ext>
            </a:extLst>
          </p:cNvPr>
          <p:cNvCxnSpPr>
            <a:cxnSpLocks/>
            <a:stCxn id="15" idx="3"/>
          </p:cNvCxnSpPr>
          <p:nvPr/>
        </p:nvCxnSpPr>
        <p:spPr>
          <a:xfrm flipH="1">
            <a:off x="9476805" y="2945816"/>
            <a:ext cx="514681" cy="22074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CF779D5E-AD18-4B9A-9D0D-09C84B9F0F1B}"/>
              </a:ext>
            </a:extLst>
          </p:cNvPr>
          <p:cNvSpPr/>
          <p:nvPr/>
        </p:nvSpPr>
        <p:spPr>
          <a:xfrm>
            <a:off x="9894946" y="2604135"/>
            <a:ext cx="659219" cy="40030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80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3DA96D4-3072-45BB-B418-78092579E5D4}"/>
              </a:ext>
            </a:extLst>
          </p:cNvPr>
          <p:cNvCxnSpPr>
            <a:cxnSpLocks/>
            <a:stCxn id="15" idx="5"/>
            <a:endCxn id="19" idx="1"/>
          </p:cNvCxnSpPr>
          <p:nvPr/>
        </p:nvCxnSpPr>
        <p:spPr>
          <a:xfrm>
            <a:off x="10457625" y="2945816"/>
            <a:ext cx="476065" cy="4925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60CF93A4-D37B-424F-8D5B-4D76E7C737F2}"/>
              </a:ext>
            </a:extLst>
          </p:cNvPr>
          <p:cNvSpPr/>
          <p:nvPr/>
        </p:nvSpPr>
        <p:spPr>
          <a:xfrm>
            <a:off x="10826645" y="3379693"/>
            <a:ext cx="730946" cy="40030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90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C8F68DF1-C11C-4DDE-8120-FB94CBBC885D}"/>
              </a:ext>
            </a:extLst>
          </p:cNvPr>
          <p:cNvSpPr/>
          <p:nvPr/>
        </p:nvSpPr>
        <p:spPr>
          <a:xfrm>
            <a:off x="2472069" y="3579845"/>
            <a:ext cx="1213279" cy="539206"/>
          </a:xfrm>
          <a:prstGeom prst="round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85, 87,  90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B2A8EC25-FA87-4A96-9E50-E1C606467817}"/>
              </a:ext>
            </a:extLst>
          </p:cNvPr>
          <p:cNvSpPr/>
          <p:nvPr/>
        </p:nvSpPr>
        <p:spPr>
          <a:xfrm>
            <a:off x="1805879" y="2717253"/>
            <a:ext cx="875182" cy="53920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60, 80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C6036AE-46D9-491D-8A78-4713EB47BDA9}"/>
              </a:ext>
            </a:extLst>
          </p:cNvPr>
          <p:cNvCxnSpPr/>
          <p:nvPr/>
        </p:nvCxnSpPr>
        <p:spPr>
          <a:xfrm>
            <a:off x="2472070" y="3273901"/>
            <a:ext cx="186070" cy="3208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35F786E-EB09-4F6A-88A9-12507070A1D2}"/>
              </a:ext>
            </a:extLst>
          </p:cNvPr>
          <p:cNvCxnSpPr>
            <a:cxnSpLocks/>
          </p:cNvCxnSpPr>
          <p:nvPr/>
        </p:nvCxnSpPr>
        <p:spPr>
          <a:xfrm flipH="1">
            <a:off x="1509825" y="3256459"/>
            <a:ext cx="296054" cy="3233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FB7AB8E-7F36-4F47-9C62-2F4A1A9E4DCD}"/>
              </a:ext>
            </a:extLst>
          </p:cNvPr>
          <p:cNvCxnSpPr>
            <a:cxnSpLocks/>
            <a:stCxn id="19" idx="3"/>
            <a:endCxn id="33" idx="7"/>
          </p:cNvCxnSpPr>
          <p:nvPr/>
        </p:nvCxnSpPr>
        <p:spPr>
          <a:xfrm flipH="1">
            <a:off x="10492857" y="3721374"/>
            <a:ext cx="440833" cy="9355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EE03EE2A-0D15-42D9-9BEC-EA64C8CCD86B}"/>
              </a:ext>
            </a:extLst>
          </p:cNvPr>
          <p:cNvSpPr/>
          <p:nvPr/>
        </p:nvSpPr>
        <p:spPr>
          <a:xfrm>
            <a:off x="9930178" y="3756301"/>
            <a:ext cx="659219" cy="40030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85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323F042-A7B6-4AA9-8E63-F2258CF50920}"/>
              </a:ext>
            </a:extLst>
          </p:cNvPr>
          <p:cNvCxnSpPr>
            <a:cxnSpLocks/>
            <a:stCxn id="29" idx="4"/>
            <a:endCxn id="16" idx="0"/>
          </p:cNvCxnSpPr>
          <p:nvPr/>
        </p:nvCxnSpPr>
        <p:spPr>
          <a:xfrm>
            <a:off x="9173709" y="3494527"/>
            <a:ext cx="155745" cy="2346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88B49843-5711-4F5F-A20F-C152E80BEC62}"/>
              </a:ext>
            </a:extLst>
          </p:cNvPr>
          <p:cNvSpPr/>
          <p:nvPr/>
        </p:nvSpPr>
        <p:spPr>
          <a:xfrm>
            <a:off x="8050709" y="3542722"/>
            <a:ext cx="659219" cy="42715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55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CBD5D7B-D887-4A57-8E34-4BEA32DE95C6}"/>
              </a:ext>
            </a:extLst>
          </p:cNvPr>
          <p:cNvCxnSpPr>
            <a:cxnSpLocks/>
            <a:stCxn id="29" idx="3"/>
            <a:endCxn id="30" idx="6"/>
          </p:cNvCxnSpPr>
          <p:nvPr/>
        </p:nvCxnSpPr>
        <p:spPr>
          <a:xfrm flipH="1">
            <a:off x="8709928" y="3435904"/>
            <a:ext cx="230711" cy="3203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EE96C4D0-CE8C-4F1D-BD7A-3D277FFED897}"/>
              </a:ext>
            </a:extLst>
          </p:cNvPr>
          <p:cNvSpPr/>
          <p:nvPr/>
        </p:nvSpPr>
        <p:spPr>
          <a:xfrm>
            <a:off x="8844099" y="3094223"/>
            <a:ext cx="659219" cy="40030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60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A65404C1-E1D8-43DA-9003-B70F2B3C5F3D}"/>
              </a:ext>
            </a:extLst>
          </p:cNvPr>
          <p:cNvSpPr/>
          <p:nvPr/>
        </p:nvSpPr>
        <p:spPr>
          <a:xfrm>
            <a:off x="1075576" y="3579845"/>
            <a:ext cx="559517" cy="53920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55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FC57E93C-AB0F-4867-AD99-87800086EE96}"/>
              </a:ext>
            </a:extLst>
          </p:cNvPr>
          <p:cNvSpPr/>
          <p:nvPr/>
        </p:nvSpPr>
        <p:spPr>
          <a:xfrm>
            <a:off x="1745659" y="3617399"/>
            <a:ext cx="559517" cy="53920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66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A5BDB08-2E22-4669-BD68-09FB2E839A35}"/>
              </a:ext>
            </a:extLst>
          </p:cNvPr>
          <p:cNvCxnSpPr>
            <a:cxnSpLocks/>
          </p:cNvCxnSpPr>
          <p:nvPr/>
        </p:nvCxnSpPr>
        <p:spPr>
          <a:xfrm flipH="1">
            <a:off x="2169042" y="3280517"/>
            <a:ext cx="40243" cy="31421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5C6D11F-B209-45EA-9676-9631F428D83F}"/>
              </a:ext>
            </a:extLst>
          </p:cNvPr>
          <p:cNvCxnSpPr>
            <a:cxnSpLocks/>
          </p:cNvCxnSpPr>
          <p:nvPr/>
        </p:nvCxnSpPr>
        <p:spPr>
          <a:xfrm>
            <a:off x="10402909" y="4191532"/>
            <a:ext cx="310364" cy="19971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36">
            <a:extLst>
              <a:ext uri="{FF2B5EF4-FFF2-40B4-BE49-F238E27FC236}">
                <a16:creationId xmlns:a16="http://schemas.microsoft.com/office/drawing/2014/main" id="{14F50AB1-9DD1-4359-8429-7A60947B424E}"/>
              </a:ext>
            </a:extLst>
          </p:cNvPr>
          <p:cNvSpPr/>
          <p:nvPr/>
        </p:nvSpPr>
        <p:spPr>
          <a:xfrm>
            <a:off x="10694581" y="4304264"/>
            <a:ext cx="659219" cy="40030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87</a:t>
            </a:r>
          </a:p>
        </p:txBody>
      </p:sp>
    </p:spTree>
    <p:extLst>
      <p:ext uri="{BB962C8B-B14F-4D97-AF65-F5344CB8AC3E}">
        <p14:creationId xmlns:p14="http://schemas.microsoft.com/office/powerpoint/2010/main" val="98150198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Exercise for you!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B75E26-6542-4ADD-8F63-AFB415A5B3C3}"/>
              </a:ext>
            </a:extLst>
          </p:cNvPr>
          <p:cNvSpPr txBox="1"/>
          <p:nvPr/>
        </p:nvSpPr>
        <p:spPr>
          <a:xfrm>
            <a:off x="1180214" y="1395089"/>
            <a:ext cx="19776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u="sng" dirty="0"/>
              <a:t>2-3 tree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48E492-BBCA-4324-B409-F30CFAA6AF3C}"/>
              </a:ext>
            </a:extLst>
          </p:cNvPr>
          <p:cNvSpPr txBox="1"/>
          <p:nvPr/>
        </p:nvSpPr>
        <p:spPr>
          <a:xfrm>
            <a:off x="8318204" y="1395089"/>
            <a:ext cx="24632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u="sng" dirty="0">
                <a:solidFill>
                  <a:srgbClr val="FF0000"/>
                </a:solidFill>
              </a:rPr>
              <a:t>Red-</a:t>
            </a:r>
            <a:r>
              <a:rPr lang="en-US" sz="2800" b="1" u="sng" dirty="0"/>
              <a:t>Black</a:t>
            </a:r>
            <a:r>
              <a:rPr lang="en-US" sz="2800" u="sng" dirty="0"/>
              <a:t> tree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DE98D50-F523-4FA7-8581-3CBFAD27DD88}"/>
              </a:ext>
            </a:extLst>
          </p:cNvPr>
          <p:cNvSpPr txBox="1"/>
          <p:nvPr/>
        </p:nvSpPr>
        <p:spPr>
          <a:xfrm>
            <a:off x="1456660" y="2041451"/>
            <a:ext cx="1201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root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DA96D7-15FF-47D6-B562-1D4A17D6CD80}"/>
              </a:ext>
            </a:extLst>
          </p:cNvPr>
          <p:cNvSpPr txBox="1"/>
          <p:nvPr/>
        </p:nvSpPr>
        <p:spPr>
          <a:xfrm>
            <a:off x="9265387" y="1923763"/>
            <a:ext cx="846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root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9D421FC-2469-4FED-8632-E7BE02CF6BFA}"/>
              </a:ext>
            </a:extLst>
          </p:cNvPr>
          <p:cNvCxnSpPr>
            <a:stCxn id="3" idx="2"/>
          </p:cNvCxnSpPr>
          <p:nvPr/>
        </p:nvCxnSpPr>
        <p:spPr>
          <a:xfrm>
            <a:off x="2057400" y="2410783"/>
            <a:ext cx="186070" cy="3208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8875B48C-A442-425E-969D-EA1F9D8946B4}"/>
              </a:ext>
            </a:extLst>
          </p:cNvPr>
          <p:cNvSpPr/>
          <p:nvPr/>
        </p:nvSpPr>
        <p:spPr>
          <a:xfrm>
            <a:off x="9040125" y="3679078"/>
            <a:ext cx="659219" cy="40030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66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3BFA381-4E20-4D60-805B-DCF56503FE1F}"/>
              </a:ext>
            </a:extLst>
          </p:cNvPr>
          <p:cNvCxnSpPr/>
          <p:nvPr/>
        </p:nvCxnSpPr>
        <p:spPr>
          <a:xfrm>
            <a:off x="9837143" y="2232757"/>
            <a:ext cx="186070" cy="32082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475EDF3-A9FA-463E-9D00-65F62CD0079D}"/>
              </a:ext>
            </a:extLst>
          </p:cNvPr>
          <p:cNvCxnSpPr>
            <a:cxnSpLocks/>
            <a:stCxn id="15" idx="3"/>
          </p:cNvCxnSpPr>
          <p:nvPr/>
        </p:nvCxnSpPr>
        <p:spPr>
          <a:xfrm flipH="1">
            <a:off x="9476805" y="2945816"/>
            <a:ext cx="514681" cy="22074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CF779D5E-AD18-4B9A-9D0D-09C84B9F0F1B}"/>
              </a:ext>
            </a:extLst>
          </p:cNvPr>
          <p:cNvSpPr/>
          <p:nvPr/>
        </p:nvSpPr>
        <p:spPr>
          <a:xfrm>
            <a:off x="9894946" y="2604135"/>
            <a:ext cx="659219" cy="40030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80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3DA96D4-3072-45BB-B418-78092579E5D4}"/>
              </a:ext>
            </a:extLst>
          </p:cNvPr>
          <p:cNvCxnSpPr>
            <a:cxnSpLocks/>
            <a:stCxn id="15" idx="5"/>
            <a:endCxn id="19" idx="1"/>
          </p:cNvCxnSpPr>
          <p:nvPr/>
        </p:nvCxnSpPr>
        <p:spPr>
          <a:xfrm>
            <a:off x="10457625" y="2945816"/>
            <a:ext cx="476065" cy="4925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60CF93A4-D37B-424F-8D5B-4D76E7C737F2}"/>
              </a:ext>
            </a:extLst>
          </p:cNvPr>
          <p:cNvSpPr/>
          <p:nvPr/>
        </p:nvSpPr>
        <p:spPr>
          <a:xfrm>
            <a:off x="10826645" y="3379693"/>
            <a:ext cx="730946" cy="40030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90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C8F68DF1-C11C-4DDE-8120-FB94CBBC885D}"/>
              </a:ext>
            </a:extLst>
          </p:cNvPr>
          <p:cNvSpPr/>
          <p:nvPr/>
        </p:nvSpPr>
        <p:spPr>
          <a:xfrm>
            <a:off x="2472069" y="3579845"/>
            <a:ext cx="1213279" cy="539206"/>
          </a:xfrm>
          <a:prstGeom prst="round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85, 87,  90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B2A8EC25-FA87-4A96-9E50-E1C606467817}"/>
              </a:ext>
            </a:extLst>
          </p:cNvPr>
          <p:cNvSpPr/>
          <p:nvPr/>
        </p:nvSpPr>
        <p:spPr>
          <a:xfrm>
            <a:off x="1805879" y="2717253"/>
            <a:ext cx="875182" cy="53920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60, 80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C6036AE-46D9-491D-8A78-4713EB47BDA9}"/>
              </a:ext>
            </a:extLst>
          </p:cNvPr>
          <p:cNvCxnSpPr/>
          <p:nvPr/>
        </p:nvCxnSpPr>
        <p:spPr>
          <a:xfrm>
            <a:off x="2472070" y="3273901"/>
            <a:ext cx="186070" cy="3208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35F786E-EB09-4F6A-88A9-12507070A1D2}"/>
              </a:ext>
            </a:extLst>
          </p:cNvPr>
          <p:cNvCxnSpPr>
            <a:cxnSpLocks/>
          </p:cNvCxnSpPr>
          <p:nvPr/>
        </p:nvCxnSpPr>
        <p:spPr>
          <a:xfrm flipH="1">
            <a:off x="1509825" y="3256459"/>
            <a:ext cx="296054" cy="3233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FB7AB8E-7F36-4F47-9C62-2F4A1A9E4DCD}"/>
              </a:ext>
            </a:extLst>
          </p:cNvPr>
          <p:cNvCxnSpPr>
            <a:cxnSpLocks/>
            <a:stCxn id="19" idx="3"/>
            <a:endCxn id="37" idx="7"/>
          </p:cNvCxnSpPr>
          <p:nvPr/>
        </p:nvCxnSpPr>
        <p:spPr>
          <a:xfrm flipH="1">
            <a:off x="10727159" y="3721374"/>
            <a:ext cx="206531" cy="3458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EE03EE2A-0D15-42D9-9BEC-EA64C8CCD86B}"/>
              </a:ext>
            </a:extLst>
          </p:cNvPr>
          <p:cNvSpPr/>
          <p:nvPr/>
        </p:nvSpPr>
        <p:spPr>
          <a:xfrm>
            <a:off x="9503318" y="4119051"/>
            <a:ext cx="753135" cy="40030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85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323F042-A7B6-4AA9-8E63-F2258CF50920}"/>
              </a:ext>
            </a:extLst>
          </p:cNvPr>
          <p:cNvCxnSpPr>
            <a:cxnSpLocks/>
            <a:stCxn id="29" idx="4"/>
            <a:endCxn id="16" idx="0"/>
          </p:cNvCxnSpPr>
          <p:nvPr/>
        </p:nvCxnSpPr>
        <p:spPr>
          <a:xfrm>
            <a:off x="9173709" y="3494527"/>
            <a:ext cx="196026" cy="1845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88B49843-5711-4F5F-A20F-C152E80BEC62}"/>
              </a:ext>
            </a:extLst>
          </p:cNvPr>
          <p:cNvSpPr/>
          <p:nvPr/>
        </p:nvSpPr>
        <p:spPr>
          <a:xfrm>
            <a:off x="8129632" y="3483761"/>
            <a:ext cx="659219" cy="42715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55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CBD5D7B-D887-4A57-8E34-4BEA32DE95C6}"/>
              </a:ext>
            </a:extLst>
          </p:cNvPr>
          <p:cNvCxnSpPr>
            <a:cxnSpLocks/>
            <a:stCxn id="29" idx="3"/>
            <a:endCxn id="30" idx="6"/>
          </p:cNvCxnSpPr>
          <p:nvPr/>
        </p:nvCxnSpPr>
        <p:spPr>
          <a:xfrm flipH="1">
            <a:off x="8788851" y="3435904"/>
            <a:ext cx="151788" cy="2614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EE96C4D0-CE8C-4F1D-BD7A-3D277FFED897}"/>
              </a:ext>
            </a:extLst>
          </p:cNvPr>
          <p:cNvSpPr/>
          <p:nvPr/>
        </p:nvSpPr>
        <p:spPr>
          <a:xfrm>
            <a:off x="8844099" y="3094223"/>
            <a:ext cx="659219" cy="40030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60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A65404C1-E1D8-43DA-9003-B70F2B3C5F3D}"/>
              </a:ext>
            </a:extLst>
          </p:cNvPr>
          <p:cNvSpPr/>
          <p:nvPr/>
        </p:nvSpPr>
        <p:spPr>
          <a:xfrm>
            <a:off x="1075576" y="3579845"/>
            <a:ext cx="559517" cy="53920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55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FC57E93C-AB0F-4867-AD99-87800086EE96}"/>
              </a:ext>
            </a:extLst>
          </p:cNvPr>
          <p:cNvSpPr/>
          <p:nvPr/>
        </p:nvSpPr>
        <p:spPr>
          <a:xfrm>
            <a:off x="1745659" y="3617399"/>
            <a:ext cx="559517" cy="53920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66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A5BDB08-2E22-4669-BD68-09FB2E839A35}"/>
              </a:ext>
            </a:extLst>
          </p:cNvPr>
          <p:cNvCxnSpPr>
            <a:cxnSpLocks/>
          </p:cNvCxnSpPr>
          <p:nvPr/>
        </p:nvCxnSpPr>
        <p:spPr>
          <a:xfrm flipH="1">
            <a:off x="2169042" y="3280517"/>
            <a:ext cx="40243" cy="31421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5C6D11F-B209-45EA-9676-9631F428D83F}"/>
              </a:ext>
            </a:extLst>
          </p:cNvPr>
          <p:cNvCxnSpPr>
            <a:cxnSpLocks/>
            <a:endCxn id="33" idx="0"/>
          </p:cNvCxnSpPr>
          <p:nvPr/>
        </p:nvCxnSpPr>
        <p:spPr>
          <a:xfrm flipH="1">
            <a:off x="9879886" y="3991456"/>
            <a:ext cx="344670" cy="12759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36">
            <a:extLst>
              <a:ext uri="{FF2B5EF4-FFF2-40B4-BE49-F238E27FC236}">
                <a16:creationId xmlns:a16="http://schemas.microsoft.com/office/drawing/2014/main" id="{14F50AB1-9DD1-4359-8429-7A60947B424E}"/>
              </a:ext>
            </a:extLst>
          </p:cNvPr>
          <p:cNvSpPr/>
          <p:nvPr/>
        </p:nvSpPr>
        <p:spPr>
          <a:xfrm>
            <a:off x="10147312" y="3697340"/>
            <a:ext cx="679333" cy="40030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87</a:t>
            </a:r>
          </a:p>
        </p:txBody>
      </p:sp>
      <p:sp>
        <p:nvSpPr>
          <p:cNvPr id="41" name="Arrow: Curved Down 40">
            <a:extLst>
              <a:ext uri="{FF2B5EF4-FFF2-40B4-BE49-F238E27FC236}">
                <a16:creationId xmlns:a16="http://schemas.microsoft.com/office/drawing/2014/main" id="{4F7796B3-21C1-4D8D-AEB2-3318D2AD5A37}"/>
              </a:ext>
            </a:extLst>
          </p:cNvPr>
          <p:cNvSpPr/>
          <p:nvPr/>
        </p:nvSpPr>
        <p:spPr>
          <a:xfrm rot="1352004" flipH="1">
            <a:off x="10694128" y="4343947"/>
            <a:ext cx="780697" cy="511287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196928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Exercise for you!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B75E26-6542-4ADD-8F63-AFB415A5B3C3}"/>
              </a:ext>
            </a:extLst>
          </p:cNvPr>
          <p:cNvSpPr txBox="1"/>
          <p:nvPr/>
        </p:nvSpPr>
        <p:spPr>
          <a:xfrm>
            <a:off x="1180214" y="1395089"/>
            <a:ext cx="19776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u="sng" dirty="0"/>
              <a:t>2-3 tree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48E492-BBCA-4324-B409-F30CFAA6AF3C}"/>
              </a:ext>
            </a:extLst>
          </p:cNvPr>
          <p:cNvSpPr txBox="1"/>
          <p:nvPr/>
        </p:nvSpPr>
        <p:spPr>
          <a:xfrm>
            <a:off x="8318204" y="1395089"/>
            <a:ext cx="24632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u="sng" dirty="0">
                <a:solidFill>
                  <a:srgbClr val="FF0000"/>
                </a:solidFill>
              </a:rPr>
              <a:t>Red-</a:t>
            </a:r>
            <a:r>
              <a:rPr lang="en-US" sz="2800" b="1" u="sng" dirty="0"/>
              <a:t>Black</a:t>
            </a:r>
            <a:r>
              <a:rPr lang="en-US" sz="2800" u="sng" dirty="0"/>
              <a:t> tree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DE98D50-F523-4FA7-8581-3CBFAD27DD88}"/>
              </a:ext>
            </a:extLst>
          </p:cNvPr>
          <p:cNvSpPr txBox="1"/>
          <p:nvPr/>
        </p:nvSpPr>
        <p:spPr>
          <a:xfrm>
            <a:off x="1456660" y="2041451"/>
            <a:ext cx="1201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root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DA96D7-15FF-47D6-B562-1D4A17D6CD80}"/>
              </a:ext>
            </a:extLst>
          </p:cNvPr>
          <p:cNvSpPr txBox="1"/>
          <p:nvPr/>
        </p:nvSpPr>
        <p:spPr>
          <a:xfrm>
            <a:off x="9265387" y="1923763"/>
            <a:ext cx="846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root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9D421FC-2469-4FED-8632-E7BE02CF6BFA}"/>
              </a:ext>
            </a:extLst>
          </p:cNvPr>
          <p:cNvCxnSpPr>
            <a:stCxn id="3" idx="2"/>
          </p:cNvCxnSpPr>
          <p:nvPr/>
        </p:nvCxnSpPr>
        <p:spPr>
          <a:xfrm>
            <a:off x="2057400" y="2410783"/>
            <a:ext cx="186070" cy="3208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8875B48C-A442-425E-969D-EA1F9D8946B4}"/>
              </a:ext>
            </a:extLst>
          </p:cNvPr>
          <p:cNvSpPr/>
          <p:nvPr/>
        </p:nvSpPr>
        <p:spPr>
          <a:xfrm>
            <a:off x="9040125" y="3679078"/>
            <a:ext cx="659219" cy="40030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66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3BFA381-4E20-4D60-805B-DCF56503FE1F}"/>
              </a:ext>
            </a:extLst>
          </p:cNvPr>
          <p:cNvCxnSpPr/>
          <p:nvPr/>
        </p:nvCxnSpPr>
        <p:spPr>
          <a:xfrm>
            <a:off x="9837143" y="2232757"/>
            <a:ext cx="186070" cy="32082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475EDF3-A9FA-463E-9D00-65F62CD0079D}"/>
              </a:ext>
            </a:extLst>
          </p:cNvPr>
          <p:cNvCxnSpPr>
            <a:cxnSpLocks/>
            <a:stCxn id="15" idx="3"/>
          </p:cNvCxnSpPr>
          <p:nvPr/>
        </p:nvCxnSpPr>
        <p:spPr>
          <a:xfrm flipH="1">
            <a:off x="9476805" y="2945816"/>
            <a:ext cx="514681" cy="22074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CF779D5E-AD18-4B9A-9D0D-09C84B9F0F1B}"/>
              </a:ext>
            </a:extLst>
          </p:cNvPr>
          <p:cNvSpPr/>
          <p:nvPr/>
        </p:nvSpPr>
        <p:spPr>
          <a:xfrm>
            <a:off x="9894946" y="2604135"/>
            <a:ext cx="659219" cy="40030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80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3DA96D4-3072-45BB-B418-78092579E5D4}"/>
              </a:ext>
            </a:extLst>
          </p:cNvPr>
          <p:cNvCxnSpPr>
            <a:cxnSpLocks/>
            <a:stCxn id="15" idx="5"/>
          </p:cNvCxnSpPr>
          <p:nvPr/>
        </p:nvCxnSpPr>
        <p:spPr>
          <a:xfrm>
            <a:off x="10457625" y="2945816"/>
            <a:ext cx="453640" cy="4723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60CF93A4-D37B-424F-8D5B-4D76E7C737F2}"/>
              </a:ext>
            </a:extLst>
          </p:cNvPr>
          <p:cNvSpPr/>
          <p:nvPr/>
        </p:nvSpPr>
        <p:spPr>
          <a:xfrm>
            <a:off x="11247061" y="4094263"/>
            <a:ext cx="730946" cy="40030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90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B2A8EC25-FA87-4A96-9E50-E1C606467817}"/>
              </a:ext>
            </a:extLst>
          </p:cNvPr>
          <p:cNvSpPr/>
          <p:nvPr/>
        </p:nvSpPr>
        <p:spPr>
          <a:xfrm>
            <a:off x="1805879" y="2717253"/>
            <a:ext cx="875182" cy="53920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60, 80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C6036AE-46D9-491D-8A78-4713EB47BDA9}"/>
              </a:ext>
            </a:extLst>
          </p:cNvPr>
          <p:cNvCxnSpPr/>
          <p:nvPr/>
        </p:nvCxnSpPr>
        <p:spPr>
          <a:xfrm>
            <a:off x="2572448" y="3273901"/>
            <a:ext cx="186070" cy="3208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35F786E-EB09-4F6A-88A9-12507070A1D2}"/>
              </a:ext>
            </a:extLst>
          </p:cNvPr>
          <p:cNvCxnSpPr>
            <a:cxnSpLocks/>
          </p:cNvCxnSpPr>
          <p:nvPr/>
        </p:nvCxnSpPr>
        <p:spPr>
          <a:xfrm flipH="1">
            <a:off x="1509825" y="3256459"/>
            <a:ext cx="296054" cy="3233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FB7AB8E-7F36-4F47-9C62-2F4A1A9E4DCD}"/>
              </a:ext>
            </a:extLst>
          </p:cNvPr>
          <p:cNvCxnSpPr>
            <a:cxnSpLocks/>
            <a:stCxn id="37" idx="5"/>
            <a:endCxn id="19" idx="0"/>
          </p:cNvCxnSpPr>
          <p:nvPr/>
        </p:nvCxnSpPr>
        <p:spPr>
          <a:xfrm>
            <a:off x="11247061" y="3720532"/>
            <a:ext cx="365473" cy="37373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EE03EE2A-0D15-42D9-9BEC-EA64C8CCD86B}"/>
              </a:ext>
            </a:extLst>
          </p:cNvPr>
          <p:cNvSpPr/>
          <p:nvPr/>
        </p:nvSpPr>
        <p:spPr>
          <a:xfrm>
            <a:off x="10112646" y="4044287"/>
            <a:ext cx="753135" cy="40030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85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323F042-A7B6-4AA9-8E63-F2258CF50920}"/>
              </a:ext>
            </a:extLst>
          </p:cNvPr>
          <p:cNvCxnSpPr>
            <a:cxnSpLocks/>
            <a:stCxn id="29" idx="4"/>
            <a:endCxn id="16" idx="0"/>
          </p:cNvCxnSpPr>
          <p:nvPr/>
        </p:nvCxnSpPr>
        <p:spPr>
          <a:xfrm>
            <a:off x="9173709" y="3494527"/>
            <a:ext cx="196026" cy="1845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88B49843-5711-4F5F-A20F-C152E80BEC62}"/>
              </a:ext>
            </a:extLst>
          </p:cNvPr>
          <p:cNvSpPr/>
          <p:nvPr/>
        </p:nvSpPr>
        <p:spPr>
          <a:xfrm>
            <a:off x="8129632" y="3483761"/>
            <a:ext cx="659219" cy="42715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55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CBD5D7B-D887-4A57-8E34-4BEA32DE95C6}"/>
              </a:ext>
            </a:extLst>
          </p:cNvPr>
          <p:cNvCxnSpPr>
            <a:cxnSpLocks/>
            <a:stCxn id="29" idx="3"/>
            <a:endCxn id="30" idx="6"/>
          </p:cNvCxnSpPr>
          <p:nvPr/>
        </p:nvCxnSpPr>
        <p:spPr>
          <a:xfrm flipH="1">
            <a:off x="8788851" y="3435904"/>
            <a:ext cx="151788" cy="2614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EE96C4D0-CE8C-4F1D-BD7A-3D277FFED897}"/>
              </a:ext>
            </a:extLst>
          </p:cNvPr>
          <p:cNvSpPr/>
          <p:nvPr/>
        </p:nvSpPr>
        <p:spPr>
          <a:xfrm>
            <a:off x="8844099" y="3094223"/>
            <a:ext cx="659219" cy="40030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60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A65404C1-E1D8-43DA-9003-B70F2B3C5F3D}"/>
              </a:ext>
            </a:extLst>
          </p:cNvPr>
          <p:cNvSpPr/>
          <p:nvPr/>
        </p:nvSpPr>
        <p:spPr>
          <a:xfrm>
            <a:off x="1075576" y="3579845"/>
            <a:ext cx="559517" cy="53920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55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FC57E93C-AB0F-4867-AD99-87800086EE96}"/>
              </a:ext>
            </a:extLst>
          </p:cNvPr>
          <p:cNvSpPr/>
          <p:nvPr/>
        </p:nvSpPr>
        <p:spPr>
          <a:xfrm>
            <a:off x="1745659" y="3617399"/>
            <a:ext cx="559517" cy="53920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66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A5BDB08-2E22-4669-BD68-09FB2E839A35}"/>
              </a:ext>
            </a:extLst>
          </p:cNvPr>
          <p:cNvCxnSpPr>
            <a:cxnSpLocks/>
          </p:cNvCxnSpPr>
          <p:nvPr/>
        </p:nvCxnSpPr>
        <p:spPr>
          <a:xfrm flipH="1">
            <a:off x="2169042" y="3280517"/>
            <a:ext cx="40243" cy="31421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5C6D11F-B209-45EA-9676-9631F428D83F}"/>
              </a:ext>
            </a:extLst>
          </p:cNvPr>
          <p:cNvCxnSpPr>
            <a:cxnSpLocks/>
            <a:endCxn id="33" idx="0"/>
          </p:cNvCxnSpPr>
          <p:nvPr/>
        </p:nvCxnSpPr>
        <p:spPr>
          <a:xfrm flipH="1">
            <a:off x="10489214" y="3717487"/>
            <a:ext cx="329910" cy="3268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36">
            <a:extLst>
              <a:ext uri="{FF2B5EF4-FFF2-40B4-BE49-F238E27FC236}">
                <a16:creationId xmlns:a16="http://schemas.microsoft.com/office/drawing/2014/main" id="{14F50AB1-9DD1-4359-8429-7A60947B424E}"/>
              </a:ext>
            </a:extLst>
          </p:cNvPr>
          <p:cNvSpPr/>
          <p:nvPr/>
        </p:nvSpPr>
        <p:spPr>
          <a:xfrm>
            <a:off x="10667214" y="3378851"/>
            <a:ext cx="679333" cy="40030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87</a:t>
            </a:r>
          </a:p>
        </p:txBody>
      </p:sp>
      <p:sp>
        <p:nvSpPr>
          <p:cNvPr id="41" name="Arrow: Curved Down 40">
            <a:extLst>
              <a:ext uri="{FF2B5EF4-FFF2-40B4-BE49-F238E27FC236}">
                <a16:creationId xmlns:a16="http://schemas.microsoft.com/office/drawing/2014/main" id="{4F7796B3-21C1-4D8D-AEB2-3318D2AD5A37}"/>
              </a:ext>
            </a:extLst>
          </p:cNvPr>
          <p:cNvSpPr/>
          <p:nvPr/>
        </p:nvSpPr>
        <p:spPr>
          <a:xfrm rot="1352004">
            <a:off x="11010313" y="2886343"/>
            <a:ext cx="657073" cy="511287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C5F4AF66-3DC2-4ACA-896D-6572A95762CD}"/>
              </a:ext>
            </a:extLst>
          </p:cNvPr>
          <p:cNvSpPr/>
          <p:nvPr/>
        </p:nvSpPr>
        <p:spPr>
          <a:xfrm>
            <a:off x="2788685" y="3599444"/>
            <a:ext cx="559517" cy="539206"/>
          </a:xfrm>
          <a:prstGeom prst="round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87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ABB72CDF-D818-4BE3-A7E2-30B80524614B}"/>
              </a:ext>
            </a:extLst>
          </p:cNvPr>
          <p:cNvSpPr/>
          <p:nvPr/>
        </p:nvSpPr>
        <p:spPr>
          <a:xfrm>
            <a:off x="3277995" y="4271555"/>
            <a:ext cx="559517" cy="539206"/>
          </a:xfrm>
          <a:prstGeom prst="round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90</a:t>
            </a: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8FCA4B44-A000-4F0A-8ED1-B9F5D40D07E9}"/>
              </a:ext>
            </a:extLst>
          </p:cNvPr>
          <p:cNvSpPr/>
          <p:nvPr/>
        </p:nvSpPr>
        <p:spPr>
          <a:xfrm>
            <a:off x="2305176" y="4244439"/>
            <a:ext cx="559517" cy="531443"/>
          </a:xfrm>
          <a:prstGeom prst="round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85</a:t>
            </a:r>
          </a:p>
        </p:txBody>
      </p:sp>
    </p:spTree>
    <p:extLst>
      <p:ext uri="{BB962C8B-B14F-4D97-AF65-F5344CB8AC3E}">
        <p14:creationId xmlns:p14="http://schemas.microsoft.com/office/powerpoint/2010/main" val="35439306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Exercise for you!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B75E26-6542-4ADD-8F63-AFB415A5B3C3}"/>
              </a:ext>
            </a:extLst>
          </p:cNvPr>
          <p:cNvSpPr txBox="1"/>
          <p:nvPr/>
        </p:nvSpPr>
        <p:spPr>
          <a:xfrm>
            <a:off x="1180214" y="1395089"/>
            <a:ext cx="19776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u="sng" dirty="0"/>
              <a:t>2-3 tree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48E492-BBCA-4324-B409-F30CFAA6AF3C}"/>
              </a:ext>
            </a:extLst>
          </p:cNvPr>
          <p:cNvSpPr txBox="1"/>
          <p:nvPr/>
        </p:nvSpPr>
        <p:spPr>
          <a:xfrm>
            <a:off x="8318204" y="1395089"/>
            <a:ext cx="24632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u="sng" dirty="0">
                <a:solidFill>
                  <a:srgbClr val="FF0000"/>
                </a:solidFill>
              </a:rPr>
              <a:t>Red-</a:t>
            </a:r>
            <a:r>
              <a:rPr lang="en-US" sz="2800" b="1" u="sng" dirty="0"/>
              <a:t>Black</a:t>
            </a:r>
            <a:r>
              <a:rPr lang="en-US" sz="2800" u="sng" dirty="0"/>
              <a:t> tree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DE98D50-F523-4FA7-8581-3CBFAD27DD88}"/>
              </a:ext>
            </a:extLst>
          </p:cNvPr>
          <p:cNvSpPr txBox="1"/>
          <p:nvPr/>
        </p:nvSpPr>
        <p:spPr>
          <a:xfrm>
            <a:off x="1456660" y="2041451"/>
            <a:ext cx="1201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root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DA96D7-15FF-47D6-B562-1D4A17D6CD80}"/>
              </a:ext>
            </a:extLst>
          </p:cNvPr>
          <p:cNvSpPr txBox="1"/>
          <p:nvPr/>
        </p:nvSpPr>
        <p:spPr>
          <a:xfrm>
            <a:off x="9265387" y="1923763"/>
            <a:ext cx="846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root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9D421FC-2469-4FED-8632-E7BE02CF6BFA}"/>
              </a:ext>
            </a:extLst>
          </p:cNvPr>
          <p:cNvCxnSpPr>
            <a:stCxn id="3" idx="2"/>
          </p:cNvCxnSpPr>
          <p:nvPr/>
        </p:nvCxnSpPr>
        <p:spPr>
          <a:xfrm>
            <a:off x="2057400" y="2410783"/>
            <a:ext cx="186070" cy="3208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8875B48C-A442-425E-969D-EA1F9D8946B4}"/>
              </a:ext>
            </a:extLst>
          </p:cNvPr>
          <p:cNvSpPr/>
          <p:nvPr/>
        </p:nvSpPr>
        <p:spPr>
          <a:xfrm>
            <a:off x="9040125" y="3679078"/>
            <a:ext cx="659219" cy="40030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66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3BFA381-4E20-4D60-805B-DCF56503FE1F}"/>
              </a:ext>
            </a:extLst>
          </p:cNvPr>
          <p:cNvCxnSpPr/>
          <p:nvPr/>
        </p:nvCxnSpPr>
        <p:spPr>
          <a:xfrm>
            <a:off x="9837143" y="2232757"/>
            <a:ext cx="186070" cy="32082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475EDF3-A9FA-463E-9D00-65F62CD0079D}"/>
              </a:ext>
            </a:extLst>
          </p:cNvPr>
          <p:cNvCxnSpPr>
            <a:cxnSpLocks/>
            <a:stCxn id="15" idx="3"/>
          </p:cNvCxnSpPr>
          <p:nvPr/>
        </p:nvCxnSpPr>
        <p:spPr>
          <a:xfrm flipH="1">
            <a:off x="9476805" y="2945816"/>
            <a:ext cx="514681" cy="22074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CF779D5E-AD18-4B9A-9D0D-09C84B9F0F1B}"/>
              </a:ext>
            </a:extLst>
          </p:cNvPr>
          <p:cNvSpPr/>
          <p:nvPr/>
        </p:nvSpPr>
        <p:spPr>
          <a:xfrm>
            <a:off x="9894946" y="2604135"/>
            <a:ext cx="659219" cy="40030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80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3DA96D4-3072-45BB-B418-78092579E5D4}"/>
              </a:ext>
            </a:extLst>
          </p:cNvPr>
          <p:cNvCxnSpPr>
            <a:cxnSpLocks/>
            <a:stCxn id="15" idx="5"/>
          </p:cNvCxnSpPr>
          <p:nvPr/>
        </p:nvCxnSpPr>
        <p:spPr>
          <a:xfrm>
            <a:off x="10457625" y="2945816"/>
            <a:ext cx="453640" cy="47233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60CF93A4-D37B-424F-8D5B-4D76E7C737F2}"/>
              </a:ext>
            </a:extLst>
          </p:cNvPr>
          <p:cNvSpPr/>
          <p:nvPr/>
        </p:nvSpPr>
        <p:spPr>
          <a:xfrm>
            <a:off x="11247061" y="4094263"/>
            <a:ext cx="730946" cy="40030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90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B2A8EC25-FA87-4A96-9E50-E1C606467817}"/>
              </a:ext>
            </a:extLst>
          </p:cNvPr>
          <p:cNvSpPr/>
          <p:nvPr/>
        </p:nvSpPr>
        <p:spPr>
          <a:xfrm>
            <a:off x="1635093" y="2717253"/>
            <a:ext cx="1310126" cy="53920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60, 80, </a:t>
            </a:r>
            <a:r>
              <a:rPr lang="en-US" b="1" dirty="0">
                <a:solidFill>
                  <a:schemeClr val="accent4"/>
                </a:solidFill>
              </a:rPr>
              <a:t>87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C6036AE-46D9-491D-8A78-4713EB47BDA9}"/>
              </a:ext>
            </a:extLst>
          </p:cNvPr>
          <p:cNvCxnSpPr/>
          <p:nvPr/>
        </p:nvCxnSpPr>
        <p:spPr>
          <a:xfrm>
            <a:off x="2572448" y="3273901"/>
            <a:ext cx="186070" cy="3208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35F786E-EB09-4F6A-88A9-12507070A1D2}"/>
              </a:ext>
            </a:extLst>
          </p:cNvPr>
          <p:cNvCxnSpPr>
            <a:cxnSpLocks/>
          </p:cNvCxnSpPr>
          <p:nvPr/>
        </p:nvCxnSpPr>
        <p:spPr>
          <a:xfrm flipH="1">
            <a:off x="1509825" y="3256459"/>
            <a:ext cx="296054" cy="3233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FB7AB8E-7F36-4F47-9C62-2F4A1A9E4DCD}"/>
              </a:ext>
            </a:extLst>
          </p:cNvPr>
          <p:cNvCxnSpPr>
            <a:cxnSpLocks/>
            <a:stCxn id="37" idx="5"/>
            <a:endCxn id="19" idx="0"/>
          </p:cNvCxnSpPr>
          <p:nvPr/>
        </p:nvCxnSpPr>
        <p:spPr>
          <a:xfrm>
            <a:off x="11247061" y="3720532"/>
            <a:ext cx="365473" cy="3737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EE03EE2A-0D15-42D9-9BEC-EA64C8CCD86B}"/>
              </a:ext>
            </a:extLst>
          </p:cNvPr>
          <p:cNvSpPr/>
          <p:nvPr/>
        </p:nvSpPr>
        <p:spPr>
          <a:xfrm>
            <a:off x="10112646" y="4044287"/>
            <a:ext cx="753135" cy="40030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85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323F042-A7B6-4AA9-8E63-F2258CF50920}"/>
              </a:ext>
            </a:extLst>
          </p:cNvPr>
          <p:cNvCxnSpPr>
            <a:cxnSpLocks/>
            <a:stCxn id="29" idx="4"/>
            <a:endCxn id="16" idx="0"/>
          </p:cNvCxnSpPr>
          <p:nvPr/>
        </p:nvCxnSpPr>
        <p:spPr>
          <a:xfrm>
            <a:off x="9173709" y="3494527"/>
            <a:ext cx="196026" cy="1845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88B49843-5711-4F5F-A20F-C152E80BEC62}"/>
              </a:ext>
            </a:extLst>
          </p:cNvPr>
          <p:cNvSpPr/>
          <p:nvPr/>
        </p:nvSpPr>
        <p:spPr>
          <a:xfrm>
            <a:off x="8129632" y="3483761"/>
            <a:ext cx="659219" cy="42715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55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CBD5D7B-D887-4A57-8E34-4BEA32DE95C6}"/>
              </a:ext>
            </a:extLst>
          </p:cNvPr>
          <p:cNvCxnSpPr>
            <a:cxnSpLocks/>
            <a:stCxn id="29" idx="3"/>
            <a:endCxn id="30" idx="6"/>
          </p:cNvCxnSpPr>
          <p:nvPr/>
        </p:nvCxnSpPr>
        <p:spPr>
          <a:xfrm flipH="1">
            <a:off x="8788851" y="3435904"/>
            <a:ext cx="151788" cy="2614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EE96C4D0-CE8C-4F1D-BD7A-3D277FFED897}"/>
              </a:ext>
            </a:extLst>
          </p:cNvPr>
          <p:cNvSpPr/>
          <p:nvPr/>
        </p:nvSpPr>
        <p:spPr>
          <a:xfrm>
            <a:off x="8844099" y="3094223"/>
            <a:ext cx="659219" cy="40030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60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A65404C1-E1D8-43DA-9003-B70F2B3C5F3D}"/>
              </a:ext>
            </a:extLst>
          </p:cNvPr>
          <p:cNvSpPr/>
          <p:nvPr/>
        </p:nvSpPr>
        <p:spPr>
          <a:xfrm>
            <a:off x="1075576" y="3579845"/>
            <a:ext cx="559517" cy="53920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55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FC57E93C-AB0F-4867-AD99-87800086EE96}"/>
              </a:ext>
            </a:extLst>
          </p:cNvPr>
          <p:cNvSpPr/>
          <p:nvPr/>
        </p:nvSpPr>
        <p:spPr>
          <a:xfrm>
            <a:off x="1745659" y="3617399"/>
            <a:ext cx="559517" cy="53920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66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A5BDB08-2E22-4669-BD68-09FB2E839A35}"/>
              </a:ext>
            </a:extLst>
          </p:cNvPr>
          <p:cNvCxnSpPr>
            <a:cxnSpLocks/>
          </p:cNvCxnSpPr>
          <p:nvPr/>
        </p:nvCxnSpPr>
        <p:spPr>
          <a:xfrm flipH="1">
            <a:off x="2169042" y="3280517"/>
            <a:ext cx="40243" cy="31421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5C6D11F-B209-45EA-9676-9631F428D83F}"/>
              </a:ext>
            </a:extLst>
          </p:cNvPr>
          <p:cNvCxnSpPr>
            <a:cxnSpLocks/>
            <a:endCxn id="33" idx="0"/>
          </p:cNvCxnSpPr>
          <p:nvPr/>
        </p:nvCxnSpPr>
        <p:spPr>
          <a:xfrm flipH="1">
            <a:off x="10489214" y="3717487"/>
            <a:ext cx="329910" cy="3268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36">
            <a:extLst>
              <a:ext uri="{FF2B5EF4-FFF2-40B4-BE49-F238E27FC236}">
                <a16:creationId xmlns:a16="http://schemas.microsoft.com/office/drawing/2014/main" id="{14F50AB1-9DD1-4359-8429-7A60947B424E}"/>
              </a:ext>
            </a:extLst>
          </p:cNvPr>
          <p:cNvSpPr/>
          <p:nvPr/>
        </p:nvSpPr>
        <p:spPr>
          <a:xfrm>
            <a:off x="10667214" y="3378851"/>
            <a:ext cx="679333" cy="40030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87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ABB72CDF-D818-4BE3-A7E2-30B80524614B}"/>
              </a:ext>
            </a:extLst>
          </p:cNvPr>
          <p:cNvSpPr/>
          <p:nvPr/>
        </p:nvSpPr>
        <p:spPr>
          <a:xfrm>
            <a:off x="3173235" y="3623697"/>
            <a:ext cx="559517" cy="539206"/>
          </a:xfrm>
          <a:prstGeom prst="round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90</a:t>
            </a: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8FCA4B44-A000-4F0A-8ED1-B9F5D40D07E9}"/>
              </a:ext>
            </a:extLst>
          </p:cNvPr>
          <p:cNvSpPr/>
          <p:nvPr/>
        </p:nvSpPr>
        <p:spPr>
          <a:xfrm>
            <a:off x="2483176" y="3641675"/>
            <a:ext cx="559517" cy="531443"/>
          </a:xfrm>
          <a:prstGeom prst="round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85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3701505-88EA-4FBA-83AA-11ACF06A6CFB}"/>
              </a:ext>
            </a:extLst>
          </p:cNvPr>
          <p:cNvSpPr txBox="1"/>
          <p:nvPr/>
        </p:nvSpPr>
        <p:spPr>
          <a:xfrm rot="2273328">
            <a:off x="10800386" y="3249649"/>
            <a:ext cx="13583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Color</a:t>
            </a:r>
            <a:r>
              <a:rPr lang="en-US" dirty="0"/>
              <a:t> </a:t>
            </a:r>
            <a:r>
              <a:rPr lang="en-US" b="1" dirty="0">
                <a:solidFill>
                  <a:srgbClr val="FF0000"/>
                </a:solidFill>
              </a:rPr>
              <a:t>flip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3A54A02D-F699-4D24-A724-D8996C1982CF}"/>
              </a:ext>
            </a:extLst>
          </p:cNvPr>
          <p:cNvCxnSpPr>
            <a:cxnSpLocks/>
          </p:cNvCxnSpPr>
          <p:nvPr/>
        </p:nvCxnSpPr>
        <p:spPr>
          <a:xfrm>
            <a:off x="2906325" y="3218437"/>
            <a:ext cx="314868" cy="3444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209032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33227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Exercise for you!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B75E26-6542-4ADD-8F63-AFB415A5B3C3}"/>
              </a:ext>
            </a:extLst>
          </p:cNvPr>
          <p:cNvSpPr txBox="1"/>
          <p:nvPr/>
        </p:nvSpPr>
        <p:spPr>
          <a:xfrm>
            <a:off x="1180214" y="1395089"/>
            <a:ext cx="19776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u="sng" dirty="0"/>
              <a:t>2-3 tree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48E492-BBCA-4324-B409-F30CFAA6AF3C}"/>
              </a:ext>
            </a:extLst>
          </p:cNvPr>
          <p:cNvSpPr txBox="1"/>
          <p:nvPr/>
        </p:nvSpPr>
        <p:spPr>
          <a:xfrm>
            <a:off x="8318204" y="1395089"/>
            <a:ext cx="24632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u="sng" dirty="0">
                <a:solidFill>
                  <a:srgbClr val="FF0000"/>
                </a:solidFill>
              </a:rPr>
              <a:t>Red-</a:t>
            </a:r>
            <a:r>
              <a:rPr lang="en-US" sz="2800" b="1" u="sng" dirty="0"/>
              <a:t>Black</a:t>
            </a:r>
            <a:r>
              <a:rPr lang="en-US" sz="2800" u="sng" dirty="0"/>
              <a:t> tree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DE98D50-F523-4FA7-8581-3CBFAD27DD88}"/>
              </a:ext>
            </a:extLst>
          </p:cNvPr>
          <p:cNvSpPr txBox="1"/>
          <p:nvPr/>
        </p:nvSpPr>
        <p:spPr>
          <a:xfrm>
            <a:off x="1456660" y="2041451"/>
            <a:ext cx="1201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root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DA96D7-15FF-47D6-B562-1D4A17D6CD80}"/>
              </a:ext>
            </a:extLst>
          </p:cNvPr>
          <p:cNvSpPr txBox="1"/>
          <p:nvPr/>
        </p:nvSpPr>
        <p:spPr>
          <a:xfrm>
            <a:off x="9265387" y="1923763"/>
            <a:ext cx="846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root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9D421FC-2469-4FED-8632-E7BE02CF6BFA}"/>
              </a:ext>
            </a:extLst>
          </p:cNvPr>
          <p:cNvCxnSpPr>
            <a:cxnSpLocks/>
          </p:cNvCxnSpPr>
          <p:nvPr/>
        </p:nvCxnSpPr>
        <p:spPr>
          <a:xfrm>
            <a:off x="2074427" y="2378341"/>
            <a:ext cx="186070" cy="3208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8875B48C-A442-425E-969D-EA1F9D8946B4}"/>
              </a:ext>
            </a:extLst>
          </p:cNvPr>
          <p:cNvSpPr/>
          <p:nvPr/>
        </p:nvSpPr>
        <p:spPr>
          <a:xfrm>
            <a:off x="9040125" y="3679078"/>
            <a:ext cx="659219" cy="40030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66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3BFA381-4E20-4D60-805B-DCF56503FE1F}"/>
              </a:ext>
            </a:extLst>
          </p:cNvPr>
          <p:cNvCxnSpPr/>
          <p:nvPr/>
        </p:nvCxnSpPr>
        <p:spPr>
          <a:xfrm>
            <a:off x="9837143" y="2232757"/>
            <a:ext cx="186070" cy="32082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475EDF3-A9FA-463E-9D00-65F62CD0079D}"/>
              </a:ext>
            </a:extLst>
          </p:cNvPr>
          <p:cNvCxnSpPr>
            <a:cxnSpLocks/>
            <a:stCxn id="15" idx="3"/>
          </p:cNvCxnSpPr>
          <p:nvPr/>
        </p:nvCxnSpPr>
        <p:spPr>
          <a:xfrm flipH="1">
            <a:off x="9476805" y="2945816"/>
            <a:ext cx="514681" cy="2207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CF779D5E-AD18-4B9A-9D0D-09C84B9F0F1B}"/>
              </a:ext>
            </a:extLst>
          </p:cNvPr>
          <p:cNvSpPr/>
          <p:nvPr/>
        </p:nvSpPr>
        <p:spPr>
          <a:xfrm>
            <a:off x="9894946" y="2604135"/>
            <a:ext cx="659219" cy="40030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80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3DA96D4-3072-45BB-B418-78092579E5D4}"/>
              </a:ext>
            </a:extLst>
          </p:cNvPr>
          <p:cNvCxnSpPr>
            <a:cxnSpLocks/>
            <a:stCxn id="15" idx="5"/>
          </p:cNvCxnSpPr>
          <p:nvPr/>
        </p:nvCxnSpPr>
        <p:spPr>
          <a:xfrm>
            <a:off x="10457625" y="2945816"/>
            <a:ext cx="453640" cy="4723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60CF93A4-D37B-424F-8D5B-4D76E7C737F2}"/>
              </a:ext>
            </a:extLst>
          </p:cNvPr>
          <p:cNvSpPr/>
          <p:nvPr/>
        </p:nvSpPr>
        <p:spPr>
          <a:xfrm>
            <a:off x="11247061" y="4094263"/>
            <a:ext cx="730946" cy="40030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90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C6036AE-46D9-491D-8A78-4713EB47BDA9}"/>
              </a:ext>
            </a:extLst>
          </p:cNvPr>
          <p:cNvCxnSpPr>
            <a:cxnSpLocks/>
            <a:endCxn id="43" idx="0"/>
          </p:cNvCxnSpPr>
          <p:nvPr/>
        </p:nvCxnSpPr>
        <p:spPr>
          <a:xfrm flipH="1">
            <a:off x="3030667" y="4044287"/>
            <a:ext cx="236515" cy="4732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35F786E-EB09-4F6A-88A9-12507070A1D2}"/>
              </a:ext>
            </a:extLst>
          </p:cNvPr>
          <p:cNvCxnSpPr>
            <a:cxnSpLocks/>
          </p:cNvCxnSpPr>
          <p:nvPr/>
        </p:nvCxnSpPr>
        <p:spPr>
          <a:xfrm flipH="1">
            <a:off x="1603459" y="3970672"/>
            <a:ext cx="214708" cy="4709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FB7AB8E-7F36-4F47-9C62-2F4A1A9E4DCD}"/>
              </a:ext>
            </a:extLst>
          </p:cNvPr>
          <p:cNvCxnSpPr>
            <a:cxnSpLocks/>
            <a:stCxn id="37" idx="5"/>
            <a:endCxn id="19" idx="0"/>
          </p:cNvCxnSpPr>
          <p:nvPr/>
        </p:nvCxnSpPr>
        <p:spPr>
          <a:xfrm>
            <a:off x="11247061" y="3720532"/>
            <a:ext cx="365473" cy="3737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EE03EE2A-0D15-42D9-9BEC-EA64C8CCD86B}"/>
              </a:ext>
            </a:extLst>
          </p:cNvPr>
          <p:cNvSpPr/>
          <p:nvPr/>
        </p:nvSpPr>
        <p:spPr>
          <a:xfrm>
            <a:off x="10112646" y="4044287"/>
            <a:ext cx="753135" cy="40030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85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323F042-A7B6-4AA9-8E63-F2258CF50920}"/>
              </a:ext>
            </a:extLst>
          </p:cNvPr>
          <p:cNvCxnSpPr>
            <a:cxnSpLocks/>
            <a:stCxn id="29" idx="4"/>
            <a:endCxn id="16" idx="0"/>
          </p:cNvCxnSpPr>
          <p:nvPr/>
        </p:nvCxnSpPr>
        <p:spPr>
          <a:xfrm>
            <a:off x="9173709" y="3494527"/>
            <a:ext cx="196026" cy="1845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88B49843-5711-4F5F-A20F-C152E80BEC62}"/>
              </a:ext>
            </a:extLst>
          </p:cNvPr>
          <p:cNvSpPr/>
          <p:nvPr/>
        </p:nvSpPr>
        <p:spPr>
          <a:xfrm>
            <a:off x="8129632" y="3483761"/>
            <a:ext cx="659219" cy="42715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55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CBD5D7B-D887-4A57-8E34-4BEA32DE95C6}"/>
              </a:ext>
            </a:extLst>
          </p:cNvPr>
          <p:cNvCxnSpPr>
            <a:cxnSpLocks/>
            <a:stCxn id="29" idx="3"/>
            <a:endCxn id="30" idx="6"/>
          </p:cNvCxnSpPr>
          <p:nvPr/>
        </p:nvCxnSpPr>
        <p:spPr>
          <a:xfrm flipH="1">
            <a:off x="8788851" y="3435904"/>
            <a:ext cx="151788" cy="2614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EE96C4D0-CE8C-4F1D-BD7A-3D277FFED897}"/>
              </a:ext>
            </a:extLst>
          </p:cNvPr>
          <p:cNvSpPr/>
          <p:nvPr/>
        </p:nvSpPr>
        <p:spPr>
          <a:xfrm>
            <a:off x="8844099" y="3094223"/>
            <a:ext cx="659219" cy="40030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60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A65404C1-E1D8-43DA-9003-B70F2B3C5F3D}"/>
              </a:ext>
            </a:extLst>
          </p:cNvPr>
          <p:cNvSpPr/>
          <p:nvPr/>
        </p:nvSpPr>
        <p:spPr>
          <a:xfrm>
            <a:off x="1343308" y="4455671"/>
            <a:ext cx="559517" cy="53920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55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FC57E93C-AB0F-4867-AD99-87800086EE96}"/>
              </a:ext>
            </a:extLst>
          </p:cNvPr>
          <p:cNvSpPr/>
          <p:nvPr/>
        </p:nvSpPr>
        <p:spPr>
          <a:xfrm>
            <a:off x="2013391" y="4493225"/>
            <a:ext cx="559517" cy="53920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66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A5BDB08-2E22-4669-BD68-09FB2E839A35}"/>
              </a:ext>
            </a:extLst>
          </p:cNvPr>
          <p:cNvCxnSpPr>
            <a:cxnSpLocks/>
            <a:stCxn id="44" idx="2"/>
          </p:cNvCxnSpPr>
          <p:nvPr/>
        </p:nvCxnSpPr>
        <p:spPr>
          <a:xfrm>
            <a:off x="1963712" y="3935793"/>
            <a:ext cx="280925" cy="5347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5C6D11F-B209-45EA-9676-9631F428D83F}"/>
              </a:ext>
            </a:extLst>
          </p:cNvPr>
          <p:cNvCxnSpPr>
            <a:cxnSpLocks/>
            <a:endCxn id="33" idx="0"/>
          </p:cNvCxnSpPr>
          <p:nvPr/>
        </p:nvCxnSpPr>
        <p:spPr>
          <a:xfrm flipH="1">
            <a:off x="10489214" y="3717487"/>
            <a:ext cx="329910" cy="3268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36">
            <a:extLst>
              <a:ext uri="{FF2B5EF4-FFF2-40B4-BE49-F238E27FC236}">
                <a16:creationId xmlns:a16="http://schemas.microsoft.com/office/drawing/2014/main" id="{14F50AB1-9DD1-4359-8429-7A60947B424E}"/>
              </a:ext>
            </a:extLst>
          </p:cNvPr>
          <p:cNvSpPr/>
          <p:nvPr/>
        </p:nvSpPr>
        <p:spPr>
          <a:xfrm>
            <a:off x="10667214" y="3378851"/>
            <a:ext cx="679333" cy="40030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87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ABB72CDF-D818-4BE3-A7E2-30B80524614B}"/>
              </a:ext>
            </a:extLst>
          </p:cNvPr>
          <p:cNvSpPr/>
          <p:nvPr/>
        </p:nvSpPr>
        <p:spPr>
          <a:xfrm>
            <a:off x="3440967" y="4499523"/>
            <a:ext cx="559517" cy="539206"/>
          </a:xfrm>
          <a:prstGeom prst="round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90</a:t>
            </a: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8FCA4B44-A000-4F0A-8ED1-B9F5D40D07E9}"/>
              </a:ext>
            </a:extLst>
          </p:cNvPr>
          <p:cNvSpPr/>
          <p:nvPr/>
        </p:nvSpPr>
        <p:spPr>
          <a:xfrm>
            <a:off x="2750908" y="4517501"/>
            <a:ext cx="559517" cy="531443"/>
          </a:xfrm>
          <a:prstGeom prst="round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85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3A54A02D-F699-4D24-A724-D8996C1982CF}"/>
              </a:ext>
            </a:extLst>
          </p:cNvPr>
          <p:cNvCxnSpPr>
            <a:cxnSpLocks/>
          </p:cNvCxnSpPr>
          <p:nvPr/>
        </p:nvCxnSpPr>
        <p:spPr>
          <a:xfrm>
            <a:off x="3529693" y="4044287"/>
            <a:ext cx="180579" cy="4732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49376F7C-7167-4074-9B10-C037913EF587}"/>
              </a:ext>
            </a:extLst>
          </p:cNvPr>
          <p:cNvSpPr txBox="1"/>
          <p:nvPr/>
        </p:nvSpPr>
        <p:spPr>
          <a:xfrm rot="2273328">
            <a:off x="10124657" y="2349561"/>
            <a:ext cx="13583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Color</a:t>
            </a:r>
            <a:r>
              <a:rPr lang="en-US" dirty="0"/>
              <a:t> </a:t>
            </a:r>
            <a:r>
              <a:rPr lang="en-US" b="1" dirty="0">
                <a:solidFill>
                  <a:srgbClr val="FF0000"/>
                </a:solidFill>
              </a:rPr>
              <a:t>flip</a:t>
            </a: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9EF0E3D7-9C1B-4E89-B149-91F96AE398A4}"/>
              </a:ext>
            </a:extLst>
          </p:cNvPr>
          <p:cNvSpPr/>
          <p:nvPr/>
        </p:nvSpPr>
        <p:spPr>
          <a:xfrm>
            <a:off x="2430261" y="2688783"/>
            <a:ext cx="559517" cy="53920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80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621DB260-545D-497F-92A3-32B3BBA3734D}"/>
              </a:ext>
            </a:extLst>
          </p:cNvPr>
          <p:cNvSpPr/>
          <p:nvPr/>
        </p:nvSpPr>
        <p:spPr>
          <a:xfrm>
            <a:off x="3127607" y="3482645"/>
            <a:ext cx="559517" cy="539206"/>
          </a:xfrm>
          <a:prstGeom prst="round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87</a:t>
            </a: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CA616E72-2CE2-434D-936E-300159722E2C}"/>
              </a:ext>
            </a:extLst>
          </p:cNvPr>
          <p:cNvSpPr/>
          <p:nvPr/>
        </p:nvSpPr>
        <p:spPr>
          <a:xfrm>
            <a:off x="1683953" y="3404350"/>
            <a:ext cx="559517" cy="53144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60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C37BB41-D134-4B64-B5B1-7A779B3557A6}"/>
              </a:ext>
            </a:extLst>
          </p:cNvPr>
          <p:cNvCxnSpPr>
            <a:cxnSpLocks/>
          </p:cNvCxnSpPr>
          <p:nvPr/>
        </p:nvCxnSpPr>
        <p:spPr>
          <a:xfrm>
            <a:off x="2964683" y="3094223"/>
            <a:ext cx="352891" cy="3932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CA58BC93-D743-4467-A014-5547B82728BA}"/>
              </a:ext>
            </a:extLst>
          </p:cNvPr>
          <p:cNvCxnSpPr>
            <a:cxnSpLocks/>
            <a:endCxn id="44" idx="0"/>
          </p:cNvCxnSpPr>
          <p:nvPr/>
        </p:nvCxnSpPr>
        <p:spPr>
          <a:xfrm flipH="1">
            <a:off x="1963712" y="3056188"/>
            <a:ext cx="457758" cy="3481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998807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33227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Exercise for you!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B75E26-6542-4ADD-8F63-AFB415A5B3C3}"/>
              </a:ext>
            </a:extLst>
          </p:cNvPr>
          <p:cNvSpPr txBox="1"/>
          <p:nvPr/>
        </p:nvSpPr>
        <p:spPr>
          <a:xfrm>
            <a:off x="1180214" y="1395089"/>
            <a:ext cx="19776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u="sng" dirty="0"/>
              <a:t>2-3 tree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48E492-BBCA-4324-B409-F30CFAA6AF3C}"/>
              </a:ext>
            </a:extLst>
          </p:cNvPr>
          <p:cNvSpPr txBox="1"/>
          <p:nvPr/>
        </p:nvSpPr>
        <p:spPr>
          <a:xfrm>
            <a:off x="8318204" y="1395089"/>
            <a:ext cx="24632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u="sng" dirty="0">
                <a:solidFill>
                  <a:srgbClr val="FF0000"/>
                </a:solidFill>
              </a:rPr>
              <a:t>Red-</a:t>
            </a:r>
            <a:r>
              <a:rPr lang="en-US" sz="2800" b="1" u="sng" dirty="0"/>
              <a:t>Black</a:t>
            </a:r>
            <a:r>
              <a:rPr lang="en-US" sz="2800" u="sng" dirty="0"/>
              <a:t> tree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DE98D50-F523-4FA7-8581-3CBFAD27DD88}"/>
              </a:ext>
            </a:extLst>
          </p:cNvPr>
          <p:cNvSpPr txBox="1"/>
          <p:nvPr/>
        </p:nvSpPr>
        <p:spPr>
          <a:xfrm>
            <a:off x="1456660" y="2041451"/>
            <a:ext cx="1201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root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DA96D7-15FF-47D6-B562-1D4A17D6CD80}"/>
              </a:ext>
            </a:extLst>
          </p:cNvPr>
          <p:cNvSpPr txBox="1"/>
          <p:nvPr/>
        </p:nvSpPr>
        <p:spPr>
          <a:xfrm>
            <a:off x="9265387" y="1923763"/>
            <a:ext cx="846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root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9D421FC-2469-4FED-8632-E7BE02CF6BFA}"/>
              </a:ext>
            </a:extLst>
          </p:cNvPr>
          <p:cNvCxnSpPr>
            <a:cxnSpLocks/>
          </p:cNvCxnSpPr>
          <p:nvPr/>
        </p:nvCxnSpPr>
        <p:spPr>
          <a:xfrm>
            <a:off x="2074427" y="2378341"/>
            <a:ext cx="498481" cy="34231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8875B48C-A442-425E-969D-EA1F9D8946B4}"/>
              </a:ext>
            </a:extLst>
          </p:cNvPr>
          <p:cNvSpPr/>
          <p:nvPr/>
        </p:nvSpPr>
        <p:spPr>
          <a:xfrm>
            <a:off x="9040125" y="3679078"/>
            <a:ext cx="659219" cy="40030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66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3BFA381-4E20-4D60-805B-DCF56503FE1F}"/>
              </a:ext>
            </a:extLst>
          </p:cNvPr>
          <p:cNvCxnSpPr/>
          <p:nvPr/>
        </p:nvCxnSpPr>
        <p:spPr>
          <a:xfrm>
            <a:off x="9837143" y="2232757"/>
            <a:ext cx="186070" cy="32082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475EDF3-A9FA-463E-9D00-65F62CD0079D}"/>
              </a:ext>
            </a:extLst>
          </p:cNvPr>
          <p:cNvCxnSpPr>
            <a:cxnSpLocks/>
            <a:stCxn id="15" idx="3"/>
          </p:cNvCxnSpPr>
          <p:nvPr/>
        </p:nvCxnSpPr>
        <p:spPr>
          <a:xfrm flipH="1">
            <a:off x="9476805" y="2945816"/>
            <a:ext cx="514681" cy="2207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CF779D5E-AD18-4B9A-9D0D-09C84B9F0F1B}"/>
              </a:ext>
            </a:extLst>
          </p:cNvPr>
          <p:cNvSpPr/>
          <p:nvPr/>
        </p:nvSpPr>
        <p:spPr>
          <a:xfrm>
            <a:off x="9894946" y="2604135"/>
            <a:ext cx="659219" cy="40030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80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3DA96D4-3072-45BB-B418-78092579E5D4}"/>
              </a:ext>
            </a:extLst>
          </p:cNvPr>
          <p:cNvCxnSpPr>
            <a:cxnSpLocks/>
            <a:stCxn id="15" idx="5"/>
          </p:cNvCxnSpPr>
          <p:nvPr/>
        </p:nvCxnSpPr>
        <p:spPr>
          <a:xfrm>
            <a:off x="10457625" y="2945816"/>
            <a:ext cx="453640" cy="4723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60CF93A4-D37B-424F-8D5B-4D76E7C737F2}"/>
              </a:ext>
            </a:extLst>
          </p:cNvPr>
          <p:cNvSpPr/>
          <p:nvPr/>
        </p:nvSpPr>
        <p:spPr>
          <a:xfrm>
            <a:off x="11247061" y="4094263"/>
            <a:ext cx="730946" cy="40030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90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C6036AE-46D9-491D-8A78-4713EB47BDA9}"/>
              </a:ext>
            </a:extLst>
          </p:cNvPr>
          <p:cNvCxnSpPr>
            <a:cxnSpLocks/>
            <a:endCxn id="43" idx="0"/>
          </p:cNvCxnSpPr>
          <p:nvPr/>
        </p:nvCxnSpPr>
        <p:spPr>
          <a:xfrm flipH="1">
            <a:off x="3030667" y="4044287"/>
            <a:ext cx="236515" cy="4732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35F786E-EB09-4F6A-88A9-12507070A1D2}"/>
              </a:ext>
            </a:extLst>
          </p:cNvPr>
          <p:cNvCxnSpPr>
            <a:cxnSpLocks/>
          </p:cNvCxnSpPr>
          <p:nvPr/>
        </p:nvCxnSpPr>
        <p:spPr>
          <a:xfrm flipH="1">
            <a:off x="1603459" y="3970672"/>
            <a:ext cx="214708" cy="4709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FB7AB8E-7F36-4F47-9C62-2F4A1A9E4DCD}"/>
              </a:ext>
            </a:extLst>
          </p:cNvPr>
          <p:cNvCxnSpPr>
            <a:cxnSpLocks/>
            <a:stCxn id="37" idx="5"/>
            <a:endCxn id="19" idx="0"/>
          </p:cNvCxnSpPr>
          <p:nvPr/>
        </p:nvCxnSpPr>
        <p:spPr>
          <a:xfrm>
            <a:off x="11247061" y="3720532"/>
            <a:ext cx="365473" cy="3737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EE03EE2A-0D15-42D9-9BEC-EA64C8CCD86B}"/>
              </a:ext>
            </a:extLst>
          </p:cNvPr>
          <p:cNvSpPr/>
          <p:nvPr/>
        </p:nvSpPr>
        <p:spPr>
          <a:xfrm>
            <a:off x="10112646" y="4044287"/>
            <a:ext cx="753135" cy="40030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85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323F042-A7B6-4AA9-8E63-F2258CF50920}"/>
              </a:ext>
            </a:extLst>
          </p:cNvPr>
          <p:cNvCxnSpPr>
            <a:cxnSpLocks/>
            <a:stCxn id="29" idx="4"/>
            <a:endCxn id="16" idx="0"/>
          </p:cNvCxnSpPr>
          <p:nvPr/>
        </p:nvCxnSpPr>
        <p:spPr>
          <a:xfrm>
            <a:off x="9173709" y="3494527"/>
            <a:ext cx="196026" cy="1845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88B49843-5711-4F5F-A20F-C152E80BEC62}"/>
              </a:ext>
            </a:extLst>
          </p:cNvPr>
          <p:cNvSpPr/>
          <p:nvPr/>
        </p:nvSpPr>
        <p:spPr>
          <a:xfrm>
            <a:off x="8129632" y="3483761"/>
            <a:ext cx="659219" cy="42715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55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CBD5D7B-D887-4A57-8E34-4BEA32DE95C6}"/>
              </a:ext>
            </a:extLst>
          </p:cNvPr>
          <p:cNvCxnSpPr>
            <a:cxnSpLocks/>
            <a:stCxn id="29" idx="3"/>
            <a:endCxn id="30" idx="6"/>
          </p:cNvCxnSpPr>
          <p:nvPr/>
        </p:nvCxnSpPr>
        <p:spPr>
          <a:xfrm flipH="1">
            <a:off x="8788851" y="3435904"/>
            <a:ext cx="151788" cy="2614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EE96C4D0-CE8C-4F1D-BD7A-3D277FFED897}"/>
              </a:ext>
            </a:extLst>
          </p:cNvPr>
          <p:cNvSpPr/>
          <p:nvPr/>
        </p:nvSpPr>
        <p:spPr>
          <a:xfrm>
            <a:off x="8844099" y="3094223"/>
            <a:ext cx="659219" cy="40030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60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A65404C1-E1D8-43DA-9003-B70F2B3C5F3D}"/>
              </a:ext>
            </a:extLst>
          </p:cNvPr>
          <p:cNvSpPr/>
          <p:nvPr/>
        </p:nvSpPr>
        <p:spPr>
          <a:xfrm>
            <a:off x="1343308" y="4455671"/>
            <a:ext cx="559517" cy="53920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55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FC57E93C-AB0F-4867-AD99-87800086EE96}"/>
              </a:ext>
            </a:extLst>
          </p:cNvPr>
          <p:cNvSpPr/>
          <p:nvPr/>
        </p:nvSpPr>
        <p:spPr>
          <a:xfrm>
            <a:off x="2013391" y="4493225"/>
            <a:ext cx="559517" cy="53920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66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A5BDB08-2E22-4669-BD68-09FB2E839A35}"/>
              </a:ext>
            </a:extLst>
          </p:cNvPr>
          <p:cNvCxnSpPr>
            <a:cxnSpLocks/>
            <a:stCxn id="44" idx="2"/>
          </p:cNvCxnSpPr>
          <p:nvPr/>
        </p:nvCxnSpPr>
        <p:spPr>
          <a:xfrm>
            <a:off x="1963712" y="3935793"/>
            <a:ext cx="280925" cy="5347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5C6D11F-B209-45EA-9676-9631F428D83F}"/>
              </a:ext>
            </a:extLst>
          </p:cNvPr>
          <p:cNvCxnSpPr>
            <a:cxnSpLocks/>
            <a:endCxn id="33" idx="0"/>
          </p:cNvCxnSpPr>
          <p:nvPr/>
        </p:nvCxnSpPr>
        <p:spPr>
          <a:xfrm flipH="1">
            <a:off x="10489214" y="3717487"/>
            <a:ext cx="329910" cy="3268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36">
            <a:extLst>
              <a:ext uri="{FF2B5EF4-FFF2-40B4-BE49-F238E27FC236}">
                <a16:creationId xmlns:a16="http://schemas.microsoft.com/office/drawing/2014/main" id="{14F50AB1-9DD1-4359-8429-7A60947B424E}"/>
              </a:ext>
            </a:extLst>
          </p:cNvPr>
          <p:cNvSpPr/>
          <p:nvPr/>
        </p:nvSpPr>
        <p:spPr>
          <a:xfrm>
            <a:off x="10667214" y="3378851"/>
            <a:ext cx="679333" cy="40030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87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ABB72CDF-D818-4BE3-A7E2-30B80524614B}"/>
              </a:ext>
            </a:extLst>
          </p:cNvPr>
          <p:cNvSpPr/>
          <p:nvPr/>
        </p:nvSpPr>
        <p:spPr>
          <a:xfrm>
            <a:off x="3440967" y="4499523"/>
            <a:ext cx="559517" cy="539206"/>
          </a:xfrm>
          <a:prstGeom prst="round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90</a:t>
            </a: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8FCA4B44-A000-4F0A-8ED1-B9F5D40D07E9}"/>
              </a:ext>
            </a:extLst>
          </p:cNvPr>
          <p:cNvSpPr/>
          <p:nvPr/>
        </p:nvSpPr>
        <p:spPr>
          <a:xfrm>
            <a:off x="2750908" y="4517501"/>
            <a:ext cx="559517" cy="531443"/>
          </a:xfrm>
          <a:prstGeom prst="round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85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3A54A02D-F699-4D24-A724-D8996C1982CF}"/>
              </a:ext>
            </a:extLst>
          </p:cNvPr>
          <p:cNvCxnSpPr>
            <a:cxnSpLocks/>
          </p:cNvCxnSpPr>
          <p:nvPr/>
        </p:nvCxnSpPr>
        <p:spPr>
          <a:xfrm>
            <a:off x="3529693" y="4044287"/>
            <a:ext cx="180579" cy="4732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49376F7C-7167-4074-9B10-C037913EF587}"/>
              </a:ext>
            </a:extLst>
          </p:cNvPr>
          <p:cNvSpPr txBox="1"/>
          <p:nvPr/>
        </p:nvSpPr>
        <p:spPr>
          <a:xfrm rot="2273328">
            <a:off x="10124657" y="2349561"/>
            <a:ext cx="13583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Color</a:t>
            </a:r>
            <a:r>
              <a:rPr lang="en-US" dirty="0"/>
              <a:t> </a:t>
            </a:r>
            <a:r>
              <a:rPr lang="en-US" b="1" dirty="0">
                <a:solidFill>
                  <a:srgbClr val="FF0000"/>
                </a:solidFill>
              </a:rPr>
              <a:t>flip</a:t>
            </a: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9EF0E3D7-9C1B-4E89-B149-91F96AE398A4}"/>
              </a:ext>
            </a:extLst>
          </p:cNvPr>
          <p:cNvSpPr/>
          <p:nvPr/>
        </p:nvSpPr>
        <p:spPr>
          <a:xfrm>
            <a:off x="2430261" y="2688783"/>
            <a:ext cx="559517" cy="53920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80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621DB260-545D-497F-92A3-32B3BBA3734D}"/>
              </a:ext>
            </a:extLst>
          </p:cNvPr>
          <p:cNvSpPr/>
          <p:nvPr/>
        </p:nvSpPr>
        <p:spPr>
          <a:xfrm>
            <a:off x="3127607" y="3482645"/>
            <a:ext cx="559517" cy="539206"/>
          </a:xfrm>
          <a:prstGeom prst="round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87</a:t>
            </a: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CA616E72-2CE2-434D-936E-300159722E2C}"/>
              </a:ext>
            </a:extLst>
          </p:cNvPr>
          <p:cNvSpPr/>
          <p:nvPr/>
        </p:nvSpPr>
        <p:spPr>
          <a:xfrm>
            <a:off x="1683953" y="3404350"/>
            <a:ext cx="559517" cy="53144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60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C37BB41-D134-4B64-B5B1-7A779B3557A6}"/>
              </a:ext>
            </a:extLst>
          </p:cNvPr>
          <p:cNvCxnSpPr>
            <a:cxnSpLocks/>
          </p:cNvCxnSpPr>
          <p:nvPr/>
        </p:nvCxnSpPr>
        <p:spPr>
          <a:xfrm>
            <a:off x="2964683" y="3094223"/>
            <a:ext cx="352891" cy="3932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CA58BC93-D743-4467-A014-5547B82728BA}"/>
              </a:ext>
            </a:extLst>
          </p:cNvPr>
          <p:cNvCxnSpPr>
            <a:cxnSpLocks/>
            <a:endCxn id="44" idx="0"/>
          </p:cNvCxnSpPr>
          <p:nvPr/>
        </p:nvCxnSpPr>
        <p:spPr>
          <a:xfrm flipH="1">
            <a:off x="1963712" y="3056188"/>
            <a:ext cx="457758" cy="3481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B41A50C2-718E-43FD-92D4-AB57E52380C2}"/>
              </a:ext>
            </a:extLst>
          </p:cNvPr>
          <p:cNvSpPr/>
          <p:nvPr/>
        </p:nvSpPr>
        <p:spPr>
          <a:xfrm>
            <a:off x="9630425" y="2158308"/>
            <a:ext cx="630311" cy="46641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Connector: Curved 9">
            <a:extLst>
              <a:ext uri="{FF2B5EF4-FFF2-40B4-BE49-F238E27FC236}">
                <a16:creationId xmlns:a16="http://schemas.microsoft.com/office/drawing/2014/main" id="{DB8B359D-54FA-4552-8BCA-E7C47BA88080}"/>
              </a:ext>
            </a:extLst>
          </p:cNvPr>
          <p:cNvCxnSpPr>
            <a:stCxn id="4" idx="2"/>
          </p:cNvCxnSpPr>
          <p:nvPr/>
        </p:nvCxnSpPr>
        <p:spPr>
          <a:xfrm rot="10800000" flipV="1">
            <a:off x="8318205" y="2391514"/>
            <a:ext cx="1312221" cy="329138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CEF7FFD-A5AB-485F-BC1D-90CB86F2FB67}"/>
              </a:ext>
            </a:extLst>
          </p:cNvPr>
          <p:cNvSpPr txBox="1"/>
          <p:nvPr/>
        </p:nvSpPr>
        <p:spPr>
          <a:xfrm>
            <a:off x="6124354" y="2406148"/>
            <a:ext cx="211588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Don’t forget to </a:t>
            </a:r>
          </a:p>
          <a:p>
            <a:r>
              <a:rPr lang="en-US" sz="2200" dirty="0"/>
              <a:t>set the root to </a:t>
            </a:r>
            <a:r>
              <a:rPr lang="en-US" sz="2200" b="1" dirty="0"/>
              <a:t>BLACK!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353137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pPr algn="ctr"/>
            <a:r>
              <a:rPr lang="en-US" dirty="0"/>
              <a:t>Representation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78DD8AD-150E-4F64-827F-60E0B7EA0CD1}"/>
              </a:ext>
            </a:extLst>
          </p:cNvPr>
          <p:cNvCxnSpPr>
            <a:cxnSpLocks/>
          </p:cNvCxnSpPr>
          <p:nvPr/>
        </p:nvCxnSpPr>
        <p:spPr>
          <a:xfrm flipH="1">
            <a:off x="738580" y="2950184"/>
            <a:ext cx="896091" cy="12661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: Rounded Corners 4">
            <a:extLst>
              <a:ext uri="{FF2B5EF4-FFF2-40B4-BE49-F238E27FC236}">
                <a16:creationId xmlns:a16="http://schemas.microsoft.com/office/drawing/2014/main" id="{B6BE89B5-980C-448A-B9E6-ACDA970EA0A7}"/>
              </a:ext>
            </a:extLst>
          </p:cNvPr>
          <p:cNvSpPr/>
          <p:nvPr/>
        </p:nvSpPr>
        <p:spPr>
          <a:xfrm>
            <a:off x="262334" y="4269221"/>
            <a:ext cx="626531" cy="57573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7" name="Rectangle: Rounded Corners 5">
            <a:extLst>
              <a:ext uri="{FF2B5EF4-FFF2-40B4-BE49-F238E27FC236}">
                <a16:creationId xmlns:a16="http://schemas.microsoft.com/office/drawing/2014/main" id="{B1C782A1-D509-4862-91D5-D12E8FD61563}"/>
              </a:ext>
            </a:extLst>
          </p:cNvPr>
          <p:cNvSpPr/>
          <p:nvPr/>
        </p:nvSpPr>
        <p:spPr>
          <a:xfrm>
            <a:off x="1466410" y="4269221"/>
            <a:ext cx="861483" cy="57573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20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A259CEC-FBAB-4CC4-AB74-078251B865B0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1897152" y="2950184"/>
            <a:ext cx="173962" cy="13190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4EE20695-8F78-4BBA-90E2-F5A65A983368}"/>
              </a:ext>
            </a:extLst>
          </p:cNvPr>
          <p:cNvSpPr/>
          <p:nvPr/>
        </p:nvSpPr>
        <p:spPr>
          <a:xfrm>
            <a:off x="2779709" y="4206223"/>
            <a:ext cx="1479868" cy="57573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32, 39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113F1B8-A47C-4ACC-B614-F5BC0B352854}"/>
              </a:ext>
            </a:extLst>
          </p:cNvPr>
          <p:cNvCxnSpPr>
            <a:cxnSpLocks/>
            <a:endCxn id="11" idx="0"/>
          </p:cNvCxnSpPr>
          <p:nvPr/>
        </p:nvCxnSpPr>
        <p:spPr>
          <a:xfrm>
            <a:off x="2343266" y="3033997"/>
            <a:ext cx="1176377" cy="11722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: Rounded Corners 12">
            <a:extLst>
              <a:ext uri="{FF2B5EF4-FFF2-40B4-BE49-F238E27FC236}">
                <a16:creationId xmlns:a16="http://schemas.microsoft.com/office/drawing/2014/main" id="{ABDA5997-B36F-4469-955F-8722586E65A8}"/>
              </a:ext>
            </a:extLst>
          </p:cNvPr>
          <p:cNvSpPr/>
          <p:nvPr/>
        </p:nvSpPr>
        <p:spPr>
          <a:xfrm>
            <a:off x="1542188" y="2374450"/>
            <a:ext cx="1057851" cy="57573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15, 30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333970" y="1552494"/>
            <a:ext cx="144573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>
                <a:solidFill>
                  <a:schemeClr val="accent2"/>
                </a:solidFill>
              </a:rPr>
              <a:t>2-3 Tree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8570076" y="1444466"/>
            <a:ext cx="23680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>
                <a:solidFill>
                  <a:schemeClr val="accent2"/>
                </a:solidFill>
              </a:rPr>
              <a:t>Red-Black Tree</a:t>
            </a:r>
          </a:p>
        </p:txBody>
      </p:sp>
    </p:spTree>
    <p:extLst>
      <p:ext uri="{BB962C8B-B14F-4D97-AF65-F5344CB8AC3E}">
        <p14:creationId xmlns:p14="http://schemas.microsoft.com/office/powerpoint/2010/main" val="35199910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33227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Exercise for you!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B75E26-6542-4ADD-8F63-AFB415A5B3C3}"/>
              </a:ext>
            </a:extLst>
          </p:cNvPr>
          <p:cNvSpPr txBox="1"/>
          <p:nvPr/>
        </p:nvSpPr>
        <p:spPr>
          <a:xfrm>
            <a:off x="1180214" y="1395089"/>
            <a:ext cx="19776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u="sng" dirty="0"/>
              <a:t>2-3 tree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48E492-BBCA-4324-B409-F30CFAA6AF3C}"/>
              </a:ext>
            </a:extLst>
          </p:cNvPr>
          <p:cNvSpPr txBox="1"/>
          <p:nvPr/>
        </p:nvSpPr>
        <p:spPr>
          <a:xfrm>
            <a:off x="8318204" y="1395089"/>
            <a:ext cx="24632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u="sng" dirty="0">
                <a:solidFill>
                  <a:srgbClr val="FF0000"/>
                </a:solidFill>
              </a:rPr>
              <a:t>Red-</a:t>
            </a:r>
            <a:r>
              <a:rPr lang="en-US" sz="2800" b="1" u="sng" dirty="0"/>
              <a:t>Black</a:t>
            </a:r>
            <a:r>
              <a:rPr lang="en-US" sz="2800" u="sng" dirty="0"/>
              <a:t> tree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DE98D50-F523-4FA7-8581-3CBFAD27DD88}"/>
              </a:ext>
            </a:extLst>
          </p:cNvPr>
          <p:cNvSpPr txBox="1"/>
          <p:nvPr/>
        </p:nvSpPr>
        <p:spPr>
          <a:xfrm>
            <a:off x="1456660" y="2041451"/>
            <a:ext cx="1201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root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DA96D7-15FF-47D6-B562-1D4A17D6CD80}"/>
              </a:ext>
            </a:extLst>
          </p:cNvPr>
          <p:cNvSpPr txBox="1"/>
          <p:nvPr/>
        </p:nvSpPr>
        <p:spPr>
          <a:xfrm>
            <a:off x="9265387" y="1923763"/>
            <a:ext cx="846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root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9D421FC-2469-4FED-8632-E7BE02CF6BFA}"/>
              </a:ext>
            </a:extLst>
          </p:cNvPr>
          <p:cNvCxnSpPr>
            <a:cxnSpLocks/>
          </p:cNvCxnSpPr>
          <p:nvPr/>
        </p:nvCxnSpPr>
        <p:spPr>
          <a:xfrm>
            <a:off x="2074427" y="2378341"/>
            <a:ext cx="498481" cy="3104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8875B48C-A442-425E-969D-EA1F9D8946B4}"/>
              </a:ext>
            </a:extLst>
          </p:cNvPr>
          <p:cNvSpPr/>
          <p:nvPr/>
        </p:nvSpPr>
        <p:spPr>
          <a:xfrm>
            <a:off x="9040125" y="3679078"/>
            <a:ext cx="659219" cy="40030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66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3BFA381-4E20-4D60-805B-DCF56503FE1F}"/>
              </a:ext>
            </a:extLst>
          </p:cNvPr>
          <p:cNvCxnSpPr/>
          <p:nvPr/>
        </p:nvCxnSpPr>
        <p:spPr>
          <a:xfrm>
            <a:off x="9837143" y="2232757"/>
            <a:ext cx="186070" cy="32082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475EDF3-A9FA-463E-9D00-65F62CD0079D}"/>
              </a:ext>
            </a:extLst>
          </p:cNvPr>
          <p:cNvCxnSpPr>
            <a:cxnSpLocks/>
            <a:stCxn id="15" idx="3"/>
          </p:cNvCxnSpPr>
          <p:nvPr/>
        </p:nvCxnSpPr>
        <p:spPr>
          <a:xfrm flipH="1">
            <a:off x="9476805" y="2945816"/>
            <a:ext cx="514681" cy="2207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CF779D5E-AD18-4B9A-9D0D-09C84B9F0F1B}"/>
              </a:ext>
            </a:extLst>
          </p:cNvPr>
          <p:cNvSpPr/>
          <p:nvPr/>
        </p:nvSpPr>
        <p:spPr>
          <a:xfrm>
            <a:off x="9894946" y="2604135"/>
            <a:ext cx="659219" cy="40030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80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3DA96D4-3072-45BB-B418-78092579E5D4}"/>
              </a:ext>
            </a:extLst>
          </p:cNvPr>
          <p:cNvCxnSpPr>
            <a:cxnSpLocks/>
            <a:stCxn id="15" idx="5"/>
          </p:cNvCxnSpPr>
          <p:nvPr/>
        </p:nvCxnSpPr>
        <p:spPr>
          <a:xfrm>
            <a:off x="10457625" y="2945816"/>
            <a:ext cx="453640" cy="4723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60CF93A4-D37B-424F-8D5B-4D76E7C737F2}"/>
              </a:ext>
            </a:extLst>
          </p:cNvPr>
          <p:cNvSpPr/>
          <p:nvPr/>
        </p:nvSpPr>
        <p:spPr>
          <a:xfrm>
            <a:off x="11247061" y="4094263"/>
            <a:ext cx="730946" cy="40030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90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C6036AE-46D9-491D-8A78-4713EB47BDA9}"/>
              </a:ext>
            </a:extLst>
          </p:cNvPr>
          <p:cNvCxnSpPr>
            <a:cxnSpLocks/>
            <a:endCxn id="43" idx="0"/>
          </p:cNvCxnSpPr>
          <p:nvPr/>
        </p:nvCxnSpPr>
        <p:spPr>
          <a:xfrm flipH="1">
            <a:off x="3030667" y="4044287"/>
            <a:ext cx="236515" cy="4732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35F786E-EB09-4F6A-88A9-12507070A1D2}"/>
              </a:ext>
            </a:extLst>
          </p:cNvPr>
          <p:cNvCxnSpPr>
            <a:cxnSpLocks/>
          </p:cNvCxnSpPr>
          <p:nvPr/>
        </p:nvCxnSpPr>
        <p:spPr>
          <a:xfrm flipH="1">
            <a:off x="1603459" y="3970672"/>
            <a:ext cx="214708" cy="4709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FB7AB8E-7F36-4F47-9C62-2F4A1A9E4DCD}"/>
              </a:ext>
            </a:extLst>
          </p:cNvPr>
          <p:cNvCxnSpPr>
            <a:cxnSpLocks/>
            <a:stCxn id="37" idx="5"/>
            <a:endCxn id="19" idx="0"/>
          </p:cNvCxnSpPr>
          <p:nvPr/>
        </p:nvCxnSpPr>
        <p:spPr>
          <a:xfrm>
            <a:off x="11247061" y="3720532"/>
            <a:ext cx="365473" cy="3737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EE03EE2A-0D15-42D9-9BEC-EA64C8CCD86B}"/>
              </a:ext>
            </a:extLst>
          </p:cNvPr>
          <p:cNvSpPr/>
          <p:nvPr/>
        </p:nvSpPr>
        <p:spPr>
          <a:xfrm>
            <a:off x="10112646" y="4044287"/>
            <a:ext cx="753135" cy="40030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85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323F042-A7B6-4AA9-8E63-F2258CF50920}"/>
              </a:ext>
            </a:extLst>
          </p:cNvPr>
          <p:cNvCxnSpPr>
            <a:cxnSpLocks/>
            <a:stCxn id="29" idx="4"/>
            <a:endCxn id="16" idx="0"/>
          </p:cNvCxnSpPr>
          <p:nvPr/>
        </p:nvCxnSpPr>
        <p:spPr>
          <a:xfrm>
            <a:off x="9173709" y="3494527"/>
            <a:ext cx="196026" cy="1845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88B49843-5711-4F5F-A20F-C152E80BEC62}"/>
              </a:ext>
            </a:extLst>
          </p:cNvPr>
          <p:cNvSpPr/>
          <p:nvPr/>
        </p:nvSpPr>
        <p:spPr>
          <a:xfrm>
            <a:off x="8129632" y="3483761"/>
            <a:ext cx="659219" cy="42715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55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CBD5D7B-D887-4A57-8E34-4BEA32DE95C6}"/>
              </a:ext>
            </a:extLst>
          </p:cNvPr>
          <p:cNvCxnSpPr>
            <a:cxnSpLocks/>
            <a:stCxn id="29" idx="3"/>
            <a:endCxn id="30" idx="6"/>
          </p:cNvCxnSpPr>
          <p:nvPr/>
        </p:nvCxnSpPr>
        <p:spPr>
          <a:xfrm flipH="1">
            <a:off x="8788851" y="3435904"/>
            <a:ext cx="151788" cy="2614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EE96C4D0-CE8C-4F1D-BD7A-3D277FFED897}"/>
              </a:ext>
            </a:extLst>
          </p:cNvPr>
          <p:cNvSpPr/>
          <p:nvPr/>
        </p:nvSpPr>
        <p:spPr>
          <a:xfrm>
            <a:off x="8844099" y="3094223"/>
            <a:ext cx="659219" cy="40030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60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A65404C1-E1D8-43DA-9003-B70F2B3C5F3D}"/>
              </a:ext>
            </a:extLst>
          </p:cNvPr>
          <p:cNvSpPr/>
          <p:nvPr/>
        </p:nvSpPr>
        <p:spPr>
          <a:xfrm>
            <a:off x="1343308" y="4455671"/>
            <a:ext cx="559517" cy="53920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55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FC57E93C-AB0F-4867-AD99-87800086EE96}"/>
              </a:ext>
            </a:extLst>
          </p:cNvPr>
          <p:cNvSpPr/>
          <p:nvPr/>
        </p:nvSpPr>
        <p:spPr>
          <a:xfrm>
            <a:off x="2013391" y="4493225"/>
            <a:ext cx="559517" cy="53920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66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A5BDB08-2E22-4669-BD68-09FB2E839A35}"/>
              </a:ext>
            </a:extLst>
          </p:cNvPr>
          <p:cNvCxnSpPr>
            <a:cxnSpLocks/>
            <a:stCxn id="44" idx="2"/>
          </p:cNvCxnSpPr>
          <p:nvPr/>
        </p:nvCxnSpPr>
        <p:spPr>
          <a:xfrm>
            <a:off x="1963712" y="3935793"/>
            <a:ext cx="280925" cy="5347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5C6D11F-B209-45EA-9676-9631F428D83F}"/>
              </a:ext>
            </a:extLst>
          </p:cNvPr>
          <p:cNvCxnSpPr>
            <a:cxnSpLocks/>
            <a:endCxn id="33" idx="0"/>
          </p:cNvCxnSpPr>
          <p:nvPr/>
        </p:nvCxnSpPr>
        <p:spPr>
          <a:xfrm flipH="1">
            <a:off x="10489214" y="3717487"/>
            <a:ext cx="329910" cy="3268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36">
            <a:extLst>
              <a:ext uri="{FF2B5EF4-FFF2-40B4-BE49-F238E27FC236}">
                <a16:creationId xmlns:a16="http://schemas.microsoft.com/office/drawing/2014/main" id="{14F50AB1-9DD1-4359-8429-7A60947B424E}"/>
              </a:ext>
            </a:extLst>
          </p:cNvPr>
          <p:cNvSpPr/>
          <p:nvPr/>
        </p:nvSpPr>
        <p:spPr>
          <a:xfrm>
            <a:off x="10667214" y="3378851"/>
            <a:ext cx="679333" cy="40030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87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ABB72CDF-D818-4BE3-A7E2-30B80524614B}"/>
              </a:ext>
            </a:extLst>
          </p:cNvPr>
          <p:cNvSpPr/>
          <p:nvPr/>
        </p:nvSpPr>
        <p:spPr>
          <a:xfrm>
            <a:off x="3440967" y="4499523"/>
            <a:ext cx="559517" cy="539206"/>
          </a:xfrm>
          <a:prstGeom prst="round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90</a:t>
            </a: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8FCA4B44-A000-4F0A-8ED1-B9F5D40D07E9}"/>
              </a:ext>
            </a:extLst>
          </p:cNvPr>
          <p:cNvSpPr/>
          <p:nvPr/>
        </p:nvSpPr>
        <p:spPr>
          <a:xfrm>
            <a:off x="2750908" y="4517501"/>
            <a:ext cx="559517" cy="531443"/>
          </a:xfrm>
          <a:prstGeom prst="round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85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3A54A02D-F699-4D24-A724-D8996C1982CF}"/>
              </a:ext>
            </a:extLst>
          </p:cNvPr>
          <p:cNvCxnSpPr>
            <a:cxnSpLocks/>
          </p:cNvCxnSpPr>
          <p:nvPr/>
        </p:nvCxnSpPr>
        <p:spPr>
          <a:xfrm>
            <a:off x="3529693" y="4044287"/>
            <a:ext cx="180579" cy="4732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49376F7C-7167-4074-9B10-C037913EF587}"/>
              </a:ext>
            </a:extLst>
          </p:cNvPr>
          <p:cNvSpPr txBox="1"/>
          <p:nvPr/>
        </p:nvSpPr>
        <p:spPr>
          <a:xfrm rot="2273328">
            <a:off x="10124657" y="2349561"/>
            <a:ext cx="13583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Color</a:t>
            </a:r>
            <a:r>
              <a:rPr lang="en-US" dirty="0"/>
              <a:t> </a:t>
            </a:r>
            <a:r>
              <a:rPr lang="en-US" b="1" dirty="0">
                <a:solidFill>
                  <a:srgbClr val="FF0000"/>
                </a:solidFill>
              </a:rPr>
              <a:t>flip</a:t>
            </a: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9EF0E3D7-9C1B-4E89-B149-91F96AE398A4}"/>
              </a:ext>
            </a:extLst>
          </p:cNvPr>
          <p:cNvSpPr/>
          <p:nvPr/>
        </p:nvSpPr>
        <p:spPr>
          <a:xfrm>
            <a:off x="2430261" y="2688783"/>
            <a:ext cx="559517" cy="53920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80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621DB260-545D-497F-92A3-32B3BBA3734D}"/>
              </a:ext>
            </a:extLst>
          </p:cNvPr>
          <p:cNvSpPr/>
          <p:nvPr/>
        </p:nvSpPr>
        <p:spPr>
          <a:xfrm>
            <a:off x="3127607" y="3482645"/>
            <a:ext cx="559517" cy="539206"/>
          </a:xfrm>
          <a:prstGeom prst="round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87</a:t>
            </a: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CA616E72-2CE2-434D-936E-300159722E2C}"/>
              </a:ext>
            </a:extLst>
          </p:cNvPr>
          <p:cNvSpPr/>
          <p:nvPr/>
        </p:nvSpPr>
        <p:spPr>
          <a:xfrm>
            <a:off x="1683953" y="3404350"/>
            <a:ext cx="559517" cy="53144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60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C37BB41-D134-4B64-B5B1-7A779B3557A6}"/>
              </a:ext>
            </a:extLst>
          </p:cNvPr>
          <p:cNvCxnSpPr>
            <a:cxnSpLocks/>
          </p:cNvCxnSpPr>
          <p:nvPr/>
        </p:nvCxnSpPr>
        <p:spPr>
          <a:xfrm>
            <a:off x="2964683" y="3094223"/>
            <a:ext cx="352891" cy="3932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CA58BC93-D743-4467-A014-5547B82728BA}"/>
              </a:ext>
            </a:extLst>
          </p:cNvPr>
          <p:cNvCxnSpPr>
            <a:cxnSpLocks/>
            <a:endCxn id="44" idx="0"/>
          </p:cNvCxnSpPr>
          <p:nvPr/>
        </p:nvCxnSpPr>
        <p:spPr>
          <a:xfrm flipH="1">
            <a:off x="1963712" y="3056188"/>
            <a:ext cx="457758" cy="3481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B41A50C2-718E-43FD-92D4-AB57E52380C2}"/>
              </a:ext>
            </a:extLst>
          </p:cNvPr>
          <p:cNvSpPr/>
          <p:nvPr/>
        </p:nvSpPr>
        <p:spPr>
          <a:xfrm>
            <a:off x="9630425" y="2158308"/>
            <a:ext cx="630311" cy="46641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Connector: Curved 9">
            <a:extLst>
              <a:ext uri="{FF2B5EF4-FFF2-40B4-BE49-F238E27FC236}">
                <a16:creationId xmlns:a16="http://schemas.microsoft.com/office/drawing/2014/main" id="{DB8B359D-54FA-4552-8BCA-E7C47BA88080}"/>
              </a:ext>
            </a:extLst>
          </p:cNvPr>
          <p:cNvCxnSpPr>
            <a:stCxn id="4" idx="2"/>
          </p:cNvCxnSpPr>
          <p:nvPr/>
        </p:nvCxnSpPr>
        <p:spPr>
          <a:xfrm rot="10800000" flipV="1">
            <a:off x="8318205" y="2391514"/>
            <a:ext cx="1312221" cy="329138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CEF7FFD-A5AB-485F-BC1D-90CB86F2FB67}"/>
              </a:ext>
            </a:extLst>
          </p:cNvPr>
          <p:cNvSpPr txBox="1"/>
          <p:nvPr/>
        </p:nvSpPr>
        <p:spPr>
          <a:xfrm>
            <a:off x="6124354" y="2406148"/>
            <a:ext cx="211588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Don’t forget to </a:t>
            </a:r>
          </a:p>
          <a:p>
            <a:r>
              <a:rPr lang="en-US" sz="2200" dirty="0"/>
              <a:t>set the root to </a:t>
            </a:r>
            <a:r>
              <a:rPr lang="en-US" sz="2200" b="1" dirty="0"/>
              <a:t>BLACK!</a:t>
            </a:r>
            <a:endParaRPr lang="en-US" sz="22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FF44182-4FD2-4BB1-BEAA-E05BC6541F1F}"/>
              </a:ext>
            </a:extLst>
          </p:cNvPr>
          <p:cNvSpPr txBox="1"/>
          <p:nvPr/>
        </p:nvSpPr>
        <p:spPr>
          <a:xfrm>
            <a:off x="4791253" y="4783222"/>
            <a:ext cx="42849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public void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insert(Key key)</a:t>
            </a:r>
            <a:r>
              <a:rPr lang="en-US" dirty="0">
                <a:latin typeface="Consolas" panose="020B0609020204030204" pitchFamily="49" charset="0"/>
              </a:rPr>
              <a:t>{</a:t>
            </a:r>
          </a:p>
          <a:p>
            <a:r>
              <a:rPr lang="en-US" dirty="0">
                <a:latin typeface="Consolas" panose="020B0609020204030204" pitchFamily="49" charset="0"/>
              </a:rPr>
              <a:t>    root = </a:t>
            </a:r>
            <a:r>
              <a:rPr lang="en-US" dirty="0">
                <a:solidFill>
                  <a:srgbClr val="FF4CFB"/>
                </a:solidFill>
                <a:latin typeface="Consolas" panose="020B0609020204030204" pitchFamily="49" charset="0"/>
              </a:rPr>
              <a:t>insert(root, key)</a:t>
            </a:r>
            <a:r>
              <a:rPr lang="en-US" dirty="0"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root.color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 =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BLACK</a:t>
            </a:r>
            <a:r>
              <a:rPr lang="en-US" dirty="0"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latin typeface="Consolas" panose="020B0609020204030204" pitchFamily="49" charset="0"/>
              </a:rPr>
              <a:t>}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472FAE6-42BE-41B1-BF9F-F2B691104B29}"/>
              </a:ext>
            </a:extLst>
          </p:cNvPr>
          <p:cNvCxnSpPr>
            <a:cxnSpLocks/>
          </p:cNvCxnSpPr>
          <p:nvPr/>
        </p:nvCxnSpPr>
        <p:spPr>
          <a:xfrm>
            <a:off x="6592186" y="3542384"/>
            <a:ext cx="193996" cy="97511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37AA49FB-ECDB-42CE-81BB-01F50064D928}"/>
              </a:ext>
            </a:extLst>
          </p:cNvPr>
          <p:cNvSpPr/>
          <p:nvPr/>
        </p:nvSpPr>
        <p:spPr>
          <a:xfrm>
            <a:off x="6096000" y="4994877"/>
            <a:ext cx="2222204" cy="534053"/>
          </a:xfrm>
          <a:prstGeom prst="ellipse">
            <a:avLst/>
          </a:prstGeom>
          <a:noFill/>
          <a:ln>
            <a:solidFill>
              <a:srgbClr val="FF4C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Connector: Curved 25">
            <a:extLst>
              <a:ext uri="{FF2B5EF4-FFF2-40B4-BE49-F238E27FC236}">
                <a16:creationId xmlns:a16="http://schemas.microsoft.com/office/drawing/2014/main" id="{42A23DC8-4135-47CC-B216-B030EDE3B89F}"/>
              </a:ext>
            </a:extLst>
          </p:cNvPr>
          <p:cNvCxnSpPr>
            <a:stCxn id="20" idx="6"/>
          </p:cNvCxnSpPr>
          <p:nvPr/>
        </p:nvCxnSpPr>
        <p:spPr>
          <a:xfrm>
            <a:off x="8318204" y="5261904"/>
            <a:ext cx="757970" cy="473986"/>
          </a:xfrm>
          <a:prstGeom prst="curvedConnector3">
            <a:avLst/>
          </a:prstGeom>
          <a:ln>
            <a:solidFill>
              <a:srgbClr val="FF4CF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A52E4E14-931E-4B51-8246-F14946649481}"/>
              </a:ext>
            </a:extLst>
          </p:cNvPr>
          <p:cNvSpPr txBox="1"/>
          <p:nvPr/>
        </p:nvSpPr>
        <p:spPr>
          <a:xfrm>
            <a:off x="9076174" y="5552664"/>
            <a:ext cx="211588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rgbClr val="FF4CFB"/>
                </a:solidFill>
              </a:rPr>
              <a:t>Speaking of…</a:t>
            </a:r>
          </a:p>
        </p:txBody>
      </p:sp>
    </p:spTree>
    <p:extLst>
      <p:ext uri="{BB962C8B-B14F-4D97-AF65-F5344CB8AC3E}">
        <p14:creationId xmlns:p14="http://schemas.microsoft.com/office/powerpoint/2010/main" val="3222414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EF6523-B2C9-4B4B-9C3C-6075A2822B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Fill-in the insertion subroutine!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FE6CEC-3436-4AA6-B0C7-4431906FEE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</a:rPr>
              <a:t>private Node insert(Node n, Key key){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</a:rPr>
              <a:t>    if(n == null) return new Node(key, RED);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</a:rPr>
              <a:t>    if(</a:t>
            </a:r>
            <a:r>
              <a:rPr lang="en-US" sz="1800" dirty="0" err="1">
                <a:latin typeface="Consolas" panose="020B0609020204030204" pitchFamily="49" charset="0"/>
              </a:rPr>
              <a:t>key.compareTo</a:t>
            </a:r>
            <a:r>
              <a:rPr lang="en-US" sz="1800" dirty="0">
                <a:latin typeface="Consolas" panose="020B0609020204030204" pitchFamily="49" charset="0"/>
              </a:rPr>
              <a:t>(</a:t>
            </a:r>
            <a:r>
              <a:rPr lang="en-US" sz="1800" dirty="0" err="1">
                <a:latin typeface="Consolas" panose="020B0609020204030204" pitchFamily="49" charset="0"/>
              </a:rPr>
              <a:t>n.key</a:t>
            </a:r>
            <a:r>
              <a:rPr lang="en-US" sz="1800" dirty="0">
                <a:latin typeface="Consolas" panose="020B0609020204030204" pitchFamily="49" charset="0"/>
              </a:rPr>
              <a:t>) &lt; 0)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</a:rPr>
              <a:t>         </a:t>
            </a:r>
            <a:r>
              <a:rPr lang="en-US" sz="1800" dirty="0" err="1">
                <a:latin typeface="Consolas" panose="020B0609020204030204" pitchFamily="49" charset="0"/>
              </a:rPr>
              <a:t>n.left</a:t>
            </a:r>
            <a:r>
              <a:rPr lang="en-US" sz="1800" dirty="0">
                <a:latin typeface="Consolas" panose="020B0609020204030204" pitchFamily="49" charset="0"/>
              </a:rPr>
              <a:t> = insert(</a:t>
            </a:r>
            <a:r>
              <a:rPr lang="en-US" sz="1800" dirty="0" err="1">
                <a:latin typeface="Consolas" panose="020B0609020204030204" pitchFamily="49" charset="0"/>
              </a:rPr>
              <a:t>n.left</a:t>
            </a:r>
            <a:r>
              <a:rPr lang="en-US" sz="1800" dirty="0">
                <a:latin typeface="Consolas" panose="020B0609020204030204" pitchFamily="49" charset="0"/>
              </a:rPr>
              <a:t>, key);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</a:rPr>
              <a:t>    else if(</a:t>
            </a:r>
            <a:r>
              <a:rPr lang="en-US" sz="1800" dirty="0" err="1">
                <a:latin typeface="Consolas" panose="020B0609020204030204" pitchFamily="49" charset="0"/>
              </a:rPr>
              <a:t>key.compareTo</a:t>
            </a:r>
            <a:r>
              <a:rPr lang="en-US" sz="1800" dirty="0">
                <a:latin typeface="Consolas" panose="020B0609020204030204" pitchFamily="49" charset="0"/>
              </a:rPr>
              <a:t>(</a:t>
            </a:r>
            <a:r>
              <a:rPr lang="en-US" sz="1800" dirty="0" err="1">
                <a:latin typeface="Consolas" panose="020B0609020204030204" pitchFamily="49" charset="0"/>
              </a:rPr>
              <a:t>n.key</a:t>
            </a:r>
            <a:r>
              <a:rPr lang="en-US" sz="1800" dirty="0">
                <a:latin typeface="Consolas" panose="020B0609020204030204" pitchFamily="49" charset="0"/>
              </a:rPr>
              <a:t>) &gt;= 0)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</a:rPr>
              <a:t>         n. right = insert(</a:t>
            </a:r>
            <a:r>
              <a:rPr lang="en-US" sz="1800" dirty="0" err="1">
                <a:latin typeface="Consolas" panose="020B0609020204030204" pitchFamily="49" charset="0"/>
              </a:rPr>
              <a:t>n.right</a:t>
            </a:r>
            <a:r>
              <a:rPr lang="en-US" sz="1800" dirty="0">
                <a:latin typeface="Consolas" panose="020B0609020204030204" pitchFamily="49" charset="0"/>
              </a:rPr>
              <a:t>, key);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</a:rPr>
              <a:t>    else return n;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</a:rPr>
              <a:t>    if(</a:t>
            </a:r>
            <a:r>
              <a:rPr lang="en-US" sz="1800" dirty="0" err="1">
                <a:latin typeface="Consolas" panose="020B0609020204030204" pitchFamily="49" charset="0"/>
              </a:rPr>
              <a:t>isRed</a:t>
            </a:r>
            <a:r>
              <a:rPr lang="en-US" sz="1800" dirty="0">
                <a:latin typeface="Consolas" panose="020B0609020204030204" pitchFamily="49" charset="0"/>
              </a:rPr>
              <a:t>(</a:t>
            </a:r>
            <a:r>
              <a:rPr lang="en-US" sz="1800" dirty="0" err="1">
                <a:latin typeface="Consolas" panose="020B0609020204030204" pitchFamily="49" charset="0"/>
              </a:rPr>
              <a:t>n.right</a:t>
            </a:r>
            <a:r>
              <a:rPr lang="en-US" sz="1800" dirty="0">
                <a:latin typeface="Consolas" panose="020B0609020204030204" pitchFamily="49" charset="0"/>
              </a:rPr>
              <a:t>) &amp;&amp; __________ ) n = </a:t>
            </a:r>
            <a:r>
              <a:rPr lang="en-US" sz="1800" dirty="0" err="1">
                <a:latin typeface="Consolas" panose="020B0609020204030204" pitchFamily="49" charset="0"/>
              </a:rPr>
              <a:t>rotateLeft</a:t>
            </a:r>
            <a:r>
              <a:rPr lang="en-US" sz="1800" dirty="0">
                <a:latin typeface="Consolas" panose="020B0609020204030204" pitchFamily="49" charset="0"/>
              </a:rPr>
              <a:t>(n);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</a:rPr>
              <a:t>    if(</a:t>
            </a:r>
            <a:r>
              <a:rPr lang="en-US" sz="1800" dirty="0" err="1">
                <a:latin typeface="Consolas" panose="020B0609020204030204" pitchFamily="49" charset="0"/>
              </a:rPr>
              <a:t>isRed</a:t>
            </a:r>
            <a:r>
              <a:rPr lang="en-US" sz="1800" dirty="0">
                <a:latin typeface="Consolas" panose="020B0609020204030204" pitchFamily="49" charset="0"/>
              </a:rPr>
              <a:t>(</a:t>
            </a:r>
            <a:r>
              <a:rPr lang="en-US" sz="1800" dirty="0" err="1">
                <a:latin typeface="Consolas" panose="020B0609020204030204" pitchFamily="49" charset="0"/>
              </a:rPr>
              <a:t>n.left</a:t>
            </a:r>
            <a:r>
              <a:rPr lang="en-US" sz="1800" dirty="0">
                <a:latin typeface="Consolas" panose="020B0609020204030204" pitchFamily="49" charset="0"/>
              </a:rPr>
              <a:t>) &amp;&amp; __________) n = </a:t>
            </a:r>
            <a:r>
              <a:rPr lang="en-US" sz="1800" dirty="0" err="1">
                <a:latin typeface="Consolas" panose="020B0609020204030204" pitchFamily="49" charset="0"/>
              </a:rPr>
              <a:t>rotateRight</a:t>
            </a:r>
            <a:r>
              <a:rPr lang="en-US" sz="1800" dirty="0">
                <a:latin typeface="Consolas" panose="020B0609020204030204" pitchFamily="49" charset="0"/>
              </a:rPr>
              <a:t>(n);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</a:rPr>
              <a:t>    if(_______ &amp;&amp; </a:t>
            </a:r>
            <a:r>
              <a:rPr lang="en-US" sz="1800" dirty="0" err="1">
                <a:latin typeface="Consolas" panose="020B0609020204030204" pitchFamily="49" charset="0"/>
              </a:rPr>
              <a:t>isRed</a:t>
            </a:r>
            <a:r>
              <a:rPr lang="en-US" sz="1800" dirty="0">
                <a:latin typeface="Consolas" panose="020B0609020204030204" pitchFamily="49" charset="0"/>
              </a:rPr>
              <a:t>(</a:t>
            </a:r>
            <a:r>
              <a:rPr lang="en-US" sz="1800" dirty="0" err="1">
                <a:latin typeface="Consolas" panose="020B0609020204030204" pitchFamily="49" charset="0"/>
              </a:rPr>
              <a:t>n.right</a:t>
            </a:r>
            <a:r>
              <a:rPr lang="en-US" sz="1800" dirty="0">
                <a:latin typeface="Consolas" panose="020B0609020204030204" pitchFamily="49" charset="0"/>
              </a:rPr>
              <a:t>)) __________;</a:t>
            </a:r>
            <a:br>
              <a:rPr lang="en-US" sz="1800" dirty="0">
                <a:latin typeface="Consolas" panose="020B0609020204030204" pitchFamily="49" charset="0"/>
              </a:rPr>
            </a:br>
            <a:r>
              <a:rPr lang="en-US" sz="1800" dirty="0">
                <a:latin typeface="Consolas" panose="020B0609020204030204" pitchFamily="49" charset="0"/>
              </a:rPr>
              <a:t>     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4FFFEF-38EE-E844-830D-9BEE4B2D8BDC}"/>
              </a:ext>
            </a:extLst>
          </p:cNvPr>
          <p:cNvSpPr txBox="1"/>
          <p:nvPr/>
        </p:nvSpPr>
        <p:spPr>
          <a:xfrm>
            <a:off x="7731889" y="1825625"/>
            <a:ext cx="3621911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/>
              <a:t>boolean</a:t>
            </a:r>
            <a:r>
              <a:rPr lang="en-US" dirty="0"/>
              <a:t> </a:t>
            </a:r>
            <a:r>
              <a:rPr lang="en-US" dirty="0" err="1"/>
              <a:t>is</a:t>
            </a:r>
            <a:r>
              <a:rPr lang="en-US" dirty="0" err="1">
                <a:solidFill>
                  <a:srgbClr val="FF0000"/>
                </a:solidFill>
              </a:rPr>
              <a:t>Red</a:t>
            </a:r>
            <a:r>
              <a:rPr lang="en-US" dirty="0"/>
              <a:t>(Node n){</a:t>
            </a:r>
          </a:p>
          <a:p>
            <a:r>
              <a:rPr lang="en-US" dirty="0"/>
              <a:t>    if(n == null) return false;</a:t>
            </a:r>
          </a:p>
          <a:p>
            <a:r>
              <a:rPr lang="en-US" dirty="0"/>
              <a:t>    else return (</a:t>
            </a:r>
            <a:r>
              <a:rPr lang="en-US" dirty="0" err="1"/>
              <a:t>n.color</a:t>
            </a:r>
            <a:r>
              <a:rPr lang="en-US" dirty="0"/>
              <a:t> == </a:t>
            </a:r>
            <a:r>
              <a:rPr lang="en-US" dirty="0">
                <a:solidFill>
                  <a:srgbClr val="FF0000"/>
                </a:solidFill>
              </a:rPr>
              <a:t>RED</a:t>
            </a:r>
            <a:r>
              <a:rPr lang="en-US" dirty="0"/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185661785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EF6523-B2C9-4B4B-9C3C-6075A2822B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Fill-in the insertion subroutine!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FE6CEC-3436-4AA6-B0C7-4431906FEE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</a:rPr>
              <a:t>private Node insert(Node n, Key key){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</a:rPr>
              <a:t>    if(n == null) return new Node(key, RED);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</a:rPr>
              <a:t>    if(</a:t>
            </a:r>
            <a:r>
              <a:rPr lang="en-US" sz="1800" dirty="0" err="1">
                <a:latin typeface="Consolas" panose="020B0609020204030204" pitchFamily="49" charset="0"/>
              </a:rPr>
              <a:t>key.compareTo</a:t>
            </a:r>
            <a:r>
              <a:rPr lang="en-US" sz="1800" dirty="0">
                <a:latin typeface="Consolas" panose="020B0609020204030204" pitchFamily="49" charset="0"/>
              </a:rPr>
              <a:t>(</a:t>
            </a:r>
            <a:r>
              <a:rPr lang="en-US" sz="1800" dirty="0" err="1">
                <a:latin typeface="Consolas" panose="020B0609020204030204" pitchFamily="49" charset="0"/>
              </a:rPr>
              <a:t>n.key</a:t>
            </a:r>
            <a:r>
              <a:rPr lang="en-US" sz="1800" dirty="0">
                <a:latin typeface="Consolas" panose="020B0609020204030204" pitchFamily="49" charset="0"/>
              </a:rPr>
              <a:t>) &lt; 0)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</a:rPr>
              <a:t>         </a:t>
            </a:r>
            <a:r>
              <a:rPr lang="en-US" sz="1800" dirty="0" err="1">
                <a:latin typeface="Consolas" panose="020B0609020204030204" pitchFamily="49" charset="0"/>
              </a:rPr>
              <a:t>n.left</a:t>
            </a:r>
            <a:r>
              <a:rPr lang="en-US" sz="1800" dirty="0">
                <a:latin typeface="Consolas" panose="020B0609020204030204" pitchFamily="49" charset="0"/>
              </a:rPr>
              <a:t> = insert(</a:t>
            </a:r>
            <a:r>
              <a:rPr lang="en-US" sz="1800" dirty="0" err="1">
                <a:latin typeface="Consolas" panose="020B0609020204030204" pitchFamily="49" charset="0"/>
              </a:rPr>
              <a:t>n.left</a:t>
            </a:r>
            <a:r>
              <a:rPr lang="en-US" sz="1800" dirty="0">
                <a:latin typeface="Consolas" panose="020B0609020204030204" pitchFamily="49" charset="0"/>
              </a:rPr>
              <a:t>, key);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</a:rPr>
              <a:t>    else if(</a:t>
            </a:r>
            <a:r>
              <a:rPr lang="en-US" sz="1800" dirty="0" err="1">
                <a:latin typeface="Consolas" panose="020B0609020204030204" pitchFamily="49" charset="0"/>
              </a:rPr>
              <a:t>key.compareTo</a:t>
            </a:r>
            <a:r>
              <a:rPr lang="en-US" sz="1800" dirty="0">
                <a:latin typeface="Consolas" panose="020B0609020204030204" pitchFamily="49" charset="0"/>
              </a:rPr>
              <a:t>(</a:t>
            </a:r>
            <a:r>
              <a:rPr lang="en-US" sz="1800" dirty="0" err="1">
                <a:latin typeface="Consolas" panose="020B0609020204030204" pitchFamily="49" charset="0"/>
              </a:rPr>
              <a:t>n.key</a:t>
            </a:r>
            <a:r>
              <a:rPr lang="en-US" sz="1800" dirty="0">
                <a:latin typeface="Consolas" panose="020B0609020204030204" pitchFamily="49" charset="0"/>
              </a:rPr>
              <a:t>) &gt;= 0)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</a:rPr>
              <a:t>         n. right = insert(</a:t>
            </a:r>
            <a:r>
              <a:rPr lang="en-US" sz="1800" dirty="0" err="1">
                <a:latin typeface="Consolas" panose="020B0609020204030204" pitchFamily="49" charset="0"/>
              </a:rPr>
              <a:t>n.right</a:t>
            </a:r>
            <a:r>
              <a:rPr lang="en-US" sz="1800" dirty="0">
                <a:latin typeface="Consolas" panose="020B0609020204030204" pitchFamily="49" charset="0"/>
              </a:rPr>
              <a:t>, key);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</a:rPr>
              <a:t>    else return n;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</a:rPr>
              <a:t>    if(</a:t>
            </a:r>
            <a:r>
              <a:rPr lang="en-US" sz="1800" dirty="0" err="1">
                <a:latin typeface="Consolas" panose="020B0609020204030204" pitchFamily="49" charset="0"/>
              </a:rPr>
              <a:t>isRed</a:t>
            </a:r>
            <a:r>
              <a:rPr lang="en-US" sz="1800" dirty="0">
                <a:latin typeface="Consolas" panose="020B0609020204030204" pitchFamily="49" charset="0"/>
              </a:rPr>
              <a:t>(</a:t>
            </a:r>
            <a:r>
              <a:rPr lang="en-US" sz="1800" dirty="0" err="1">
                <a:latin typeface="Consolas" panose="020B0609020204030204" pitchFamily="49" charset="0"/>
              </a:rPr>
              <a:t>n.right</a:t>
            </a:r>
            <a:r>
              <a:rPr lang="en-US" sz="1800" dirty="0">
                <a:latin typeface="Consolas" panose="020B0609020204030204" pitchFamily="49" charset="0"/>
              </a:rPr>
              <a:t>) &amp;&amp; _</a:t>
            </a:r>
            <a:r>
              <a:rPr lang="en-US" sz="1800" dirty="0">
                <a:solidFill>
                  <a:schemeClr val="accent1"/>
                </a:solidFill>
                <a:latin typeface="Consolas" panose="020B0609020204030204" pitchFamily="49" charset="0"/>
              </a:rPr>
              <a:t>!</a:t>
            </a:r>
            <a:r>
              <a:rPr lang="en-US" sz="1800" dirty="0" err="1">
                <a:solidFill>
                  <a:schemeClr val="accent1"/>
                </a:solidFill>
                <a:latin typeface="Consolas" panose="020B0609020204030204" pitchFamily="49" charset="0"/>
              </a:rPr>
              <a:t>isRed</a:t>
            </a:r>
            <a:r>
              <a:rPr lang="en-US" sz="1800" dirty="0">
                <a:solidFill>
                  <a:schemeClr val="accent1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chemeClr val="accent1"/>
                </a:solidFill>
                <a:latin typeface="Consolas" panose="020B0609020204030204" pitchFamily="49" charset="0"/>
              </a:rPr>
              <a:t>n.left</a:t>
            </a:r>
            <a:r>
              <a:rPr lang="en-US" sz="1800" dirty="0">
                <a:solidFill>
                  <a:schemeClr val="accent1"/>
                </a:solidFill>
                <a:latin typeface="Consolas" panose="020B0609020204030204" pitchFamily="49" charset="0"/>
              </a:rPr>
              <a:t>)</a:t>
            </a:r>
            <a:r>
              <a:rPr lang="en-US" sz="1800" dirty="0">
                <a:latin typeface="Consolas" panose="020B0609020204030204" pitchFamily="49" charset="0"/>
              </a:rPr>
              <a:t>___ ) n = </a:t>
            </a:r>
            <a:r>
              <a:rPr lang="en-US" sz="1800" dirty="0" err="1">
                <a:latin typeface="Consolas" panose="020B0609020204030204" pitchFamily="49" charset="0"/>
              </a:rPr>
              <a:t>rotateLeft</a:t>
            </a:r>
            <a:r>
              <a:rPr lang="en-US" sz="1800" dirty="0">
                <a:latin typeface="Consolas" panose="020B0609020204030204" pitchFamily="49" charset="0"/>
              </a:rPr>
              <a:t>(n);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</a:rPr>
              <a:t>    if(</a:t>
            </a:r>
            <a:r>
              <a:rPr lang="en-US" sz="1800" dirty="0" err="1">
                <a:latin typeface="Consolas" panose="020B0609020204030204" pitchFamily="49" charset="0"/>
              </a:rPr>
              <a:t>isRed</a:t>
            </a:r>
            <a:r>
              <a:rPr lang="en-US" sz="1800" dirty="0">
                <a:latin typeface="Consolas" panose="020B0609020204030204" pitchFamily="49" charset="0"/>
              </a:rPr>
              <a:t>(</a:t>
            </a:r>
            <a:r>
              <a:rPr lang="en-US" sz="1800" dirty="0" err="1">
                <a:latin typeface="Consolas" panose="020B0609020204030204" pitchFamily="49" charset="0"/>
              </a:rPr>
              <a:t>n.left</a:t>
            </a:r>
            <a:r>
              <a:rPr lang="en-US" sz="1800" dirty="0">
                <a:latin typeface="Consolas" panose="020B0609020204030204" pitchFamily="49" charset="0"/>
              </a:rPr>
              <a:t>) &amp;&amp; __</a:t>
            </a:r>
            <a:r>
              <a:rPr lang="en-US" sz="1800" dirty="0" err="1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isRed</a:t>
            </a:r>
            <a:r>
              <a:rPr lang="en-US" sz="1800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n.left.left</a:t>
            </a:r>
            <a:r>
              <a:rPr lang="en-US" sz="1800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)</a:t>
            </a:r>
            <a:r>
              <a:rPr lang="en-US" sz="1800" dirty="0">
                <a:latin typeface="Consolas" panose="020B0609020204030204" pitchFamily="49" charset="0"/>
              </a:rPr>
              <a:t>____) n = </a:t>
            </a:r>
            <a:r>
              <a:rPr lang="en-US" sz="1800" dirty="0" err="1">
                <a:latin typeface="Consolas" panose="020B0609020204030204" pitchFamily="49" charset="0"/>
              </a:rPr>
              <a:t>rotateRight</a:t>
            </a:r>
            <a:r>
              <a:rPr lang="en-US" sz="1800" dirty="0">
                <a:latin typeface="Consolas" panose="020B0609020204030204" pitchFamily="49" charset="0"/>
              </a:rPr>
              <a:t>(n);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</a:rPr>
              <a:t>    if(__</a:t>
            </a:r>
            <a:r>
              <a:rPr lang="en-US" sz="1800" dirty="0" err="1">
                <a:solidFill>
                  <a:srgbClr val="FF4CFB"/>
                </a:solidFill>
                <a:latin typeface="Consolas" panose="020B0609020204030204" pitchFamily="49" charset="0"/>
              </a:rPr>
              <a:t>isRed</a:t>
            </a:r>
            <a:r>
              <a:rPr lang="en-US" sz="1800" dirty="0">
                <a:solidFill>
                  <a:srgbClr val="FF4CFB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FF4CFB"/>
                </a:solidFill>
                <a:latin typeface="Consolas" panose="020B0609020204030204" pitchFamily="49" charset="0"/>
              </a:rPr>
              <a:t>n.left</a:t>
            </a:r>
            <a:r>
              <a:rPr lang="en-US" sz="1800" dirty="0">
                <a:solidFill>
                  <a:srgbClr val="FF4CFB"/>
                </a:solidFill>
                <a:latin typeface="Consolas" panose="020B0609020204030204" pitchFamily="49" charset="0"/>
              </a:rPr>
              <a:t>)</a:t>
            </a:r>
            <a:r>
              <a:rPr lang="en-US" sz="1800" dirty="0">
                <a:latin typeface="Consolas" panose="020B0609020204030204" pitchFamily="49" charset="0"/>
              </a:rPr>
              <a:t>_____ &amp;&amp; </a:t>
            </a:r>
            <a:r>
              <a:rPr lang="en-US" sz="1800" dirty="0" err="1">
                <a:latin typeface="Consolas" panose="020B0609020204030204" pitchFamily="49" charset="0"/>
              </a:rPr>
              <a:t>isRed</a:t>
            </a:r>
            <a:r>
              <a:rPr lang="en-US" sz="1800" dirty="0">
                <a:latin typeface="Consolas" panose="020B0609020204030204" pitchFamily="49" charset="0"/>
              </a:rPr>
              <a:t>(</a:t>
            </a:r>
            <a:r>
              <a:rPr lang="en-US" sz="1800" dirty="0" err="1">
                <a:latin typeface="Consolas" panose="020B0609020204030204" pitchFamily="49" charset="0"/>
              </a:rPr>
              <a:t>n.right</a:t>
            </a:r>
            <a:r>
              <a:rPr lang="en-US" sz="1800" dirty="0">
                <a:latin typeface="Consolas" panose="020B0609020204030204" pitchFamily="49" charset="0"/>
              </a:rPr>
              <a:t>)) __</a:t>
            </a:r>
            <a:r>
              <a:rPr lang="en-US" sz="1800" dirty="0" err="1">
                <a:solidFill>
                  <a:srgbClr val="00B050"/>
                </a:solidFill>
                <a:latin typeface="Consolas" panose="020B0609020204030204" pitchFamily="49" charset="0"/>
              </a:rPr>
              <a:t>flipColors</a:t>
            </a:r>
            <a:r>
              <a:rPr lang="en-US" sz="1800" dirty="0">
                <a:solidFill>
                  <a:srgbClr val="00B050"/>
                </a:solidFill>
                <a:latin typeface="Consolas" panose="020B0609020204030204" pitchFamily="49" charset="0"/>
              </a:rPr>
              <a:t>(n)</a:t>
            </a:r>
            <a:r>
              <a:rPr lang="en-US" sz="1800" dirty="0">
                <a:latin typeface="Consolas" panose="020B0609020204030204" pitchFamily="49" charset="0"/>
              </a:rPr>
              <a:t>__;</a:t>
            </a:r>
            <a:br>
              <a:rPr lang="en-US" sz="1800" dirty="0">
                <a:latin typeface="Consolas" panose="020B0609020204030204" pitchFamily="49" charset="0"/>
              </a:rPr>
            </a:br>
            <a:r>
              <a:rPr lang="en-US" sz="1800" dirty="0">
                <a:latin typeface="Consolas" panose="020B0609020204030204" pitchFamily="49" charset="0"/>
              </a:rPr>
              <a:t>     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731889" y="1825625"/>
            <a:ext cx="3621911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/>
              <a:t>boolean</a:t>
            </a:r>
            <a:r>
              <a:rPr lang="en-US" dirty="0"/>
              <a:t> </a:t>
            </a:r>
            <a:r>
              <a:rPr lang="en-US" dirty="0" err="1"/>
              <a:t>is</a:t>
            </a:r>
            <a:r>
              <a:rPr lang="en-US" dirty="0" err="1">
                <a:solidFill>
                  <a:srgbClr val="FF0000"/>
                </a:solidFill>
              </a:rPr>
              <a:t>Red</a:t>
            </a:r>
            <a:r>
              <a:rPr lang="en-US" dirty="0"/>
              <a:t>(Node n){</a:t>
            </a:r>
          </a:p>
          <a:p>
            <a:r>
              <a:rPr lang="en-US" dirty="0"/>
              <a:t>    if(n == null) return false;</a:t>
            </a:r>
          </a:p>
          <a:p>
            <a:r>
              <a:rPr lang="en-US" dirty="0"/>
              <a:t>    else return (</a:t>
            </a:r>
            <a:r>
              <a:rPr lang="en-US" dirty="0" err="1"/>
              <a:t>n.color</a:t>
            </a:r>
            <a:r>
              <a:rPr lang="en-US" dirty="0"/>
              <a:t> == </a:t>
            </a:r>
            <a:r>
              <a:rPr lang="en-US" dirty="0">
                <a:solidFill>
                  <a:srgbClr val="FF0000"/>
                </a:solidFill>
              </a:rPr>
              <a:t>RED</a:t>
            </a:r>
            <a:r>
              <a:rPr lang="en-US" dirty="0"/>
              <a:t>);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2595" y="3185761"/>
            <a:ext cx="1631066" cy="163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7639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071835-0F8A-C944-9D25-C6E0041FA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Problem 3!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9D4D5E7-95E2-0B47-BEBE-FC45848991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0646" y="2553308"/>
            <a:ext cx="3144933" cy="3089270"/>
          </a:xfrm>
        </p:spPr>
      </p:pic>
    </p:spTree>
    <p:extLst>
      <p:ext uri="{BB962C8B-B14F-4D97-AF65-F5344CB8AC3E}">
        <p14:creationId xmlns:p14="http://schemas.microsoft.com/office/powerpoint/2010/main" val="105697179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“Hard” Deletion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By </a:t>
            </a:r>
            <a:r>
              <a:rPr lang="en-US" dirty="0">
                <a:solidFill>
                  <a:srgbClr val="FFC000"/>
                </a:solidFill>
              </a:rPr>
              <a:t>“hard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”</a:t>
            </a:r>
            <a:r>
              <a:rPr lang="en-US" dirty="0"/>
              <a:t> Deletion we refer to a process that actually removes the key’s wrapper, the node, from the tree.</a:t>
            </a:r>
          </a:p>
          <a:p>
            <a:pPr lvl="1"/>
            <a:r>
              <a:rPr lang="en-US" dirty="0"/>
              <a:t>We’ve already seen how to do this in threaded and non-threaded BSTs, AVL,  Splay, 2-3 (conceptually).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062262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“Hard” Deletion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By </a:t>
            </a:r>
            <a:r>
              <a:rPr lang="en-US" dirty="0">
                <a:solidFill>
                  <a:srgbClr val="FFC000"/>
                </a:solidFill>
              </a:rPr>
              <a:t>“hard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”</a:t>
            </a:r>
            <a:r>
              <a:rPr lang="en-US" dirty="0"/>
              <a:t> Deletion we refer to a process that actually removes the key’s wrapper, the node, from the tree.</a:t>
            </a:r>
          </a:p>
          <a:p>
            <a:pPr lvl="1"/>
            <a:r>
              <a:rPr lang="en-US" dirty="0"/>
              <a:t>We’ve already seen how to do this in threaded and non-threaded BSTs, AVL,  Splay, 2-3 (conceptually).</a:t>
            </a:r>
          </a:p>
          <a:p>
            <a:r>
              <a:rPr lang="en-US" dirty="0">
                <a:solidFill>
                  <a:srgbClr val="FF0000"/>
                </a:solidFill>
              </a:rPr>
              <a:t>Hard deletion in RBBSTs is way too hard and we will not cover it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It relies on </a:t>
            </a:r>
            <a:r>
              <a:rPr lang="en-US" dirty="0">
                <a:solidFill>
                  <a:srgbClr val="7030A0"/>
                </a:solidFill>
              </a:rPr>
              <a:t>subroutines for deleting the minimum and maximum of a subtree.</a:t>
            </a:r>
          </a:p>
          <a:p>
            <a:pPr lvl="1"/>
            <a:r>
              <a:rPr lang="en-US" dirty="0" err="1"/>
              <a:t>Segdewick</a:t>
            </a:r>
            <a:r>
              <a:rPr lang="en-US" dirty="0"/>
              <a:t> and Wayne show an implementation as an exercise in 3.3.</a:t>
            </a:r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2611" y="82817"/>
            <a:ext cx="1819637" cy="1742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6440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“Soft” deletion (Mark </a:t>
            </a:r>
            <a:r>
              <a:rPr lang="mr-IN" dirty="0"/>
              <a:t>–</a:t>
            </a:r>
            <a:r>
              <a:rPr lang="en-US" dirty="0"/>
              <a:t> and </a:t>
            </a:r>
            <a:r>
              <a:rPr lang="mr-IN" dirty="0"/>
              <a:t>–</a:t>
            </a:r>
            <a:r>
              <a:rPr lang="en-US" dirty="0"/>
              <a:t> Sweep)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Instead, in practice, we perform a </a:t>
                </a:r>
                <a:r>
                  <a:rPr lang="en-US" dirty="0">
                    <a:solidFill>
                      <a:srgbClr val="FF4CFB"/>
                    </a:solidFill>
                  </a:rPr>
                  <a:t>Mark-and-Sweep step</a:t>
                </a:r>
                <a:r>
                  <a:rPr lang="en-US" dirty="0"/>
                  <a:t>.</a:t>
                </a:r>
              </a:p>
              <a:p>
                <a:r>
                  <a:rPr lang="en-US" dirty="0"/>
                  <a:t>A key deletion does </a:t>
                </a:r>
                <a:r>
                  <a:rPr lang="en-US" dirty="0">
                    <a:solidFill>
                      <a:schemeClr val="accent4">
                        <a:lumMod val="75000"/>
                      </a:schemeClr>
                    </a:solidFill>
                  </a:rPr>
                  <a:t>not</a:t>
                </a:r>
                <a:r>
                  <a:rPr lang="en-US" dirty="0"/>
                  <a:t> lead to immediate freeing of the key’s node and re-placement of links.</a:t>
                </a:r>
              </a:p>
              <a:p>
                <a:pPr lvl="1"/>
                <a:r>
                  <a:rPr lang="en-US" dirty="0"/>
                  <a:t>Instead, a bit is set to indicate that the relevant object can be safely </a:t>
                </a:r>
                <a:r>
                  <a:rPr lang="en-US" dirty="0">
                    <a:solidFill>
                      <a:srgbClr val="7030A0"/>
                    </a:solidFill>
                  </a:rPr>
                  <a:t>garbage – collected</a:t>
                </a:r>
              </a:p>
              <a:p>
                <a:pPr lvl="1"/>
                <a:r>
                  <a:rPr lang="en-US" dirty="0"/>
                  <a:t>Note that </a:t>
                </a:r>
                <a:r>
                  <a:rPr lang="en-US" dirty="0">
                    <a:solidFill>
                      <a:schemeClr val="accent6">
                        <a:lumMod val="75000"/>
                      </a:schemeClr>
                    </a:solidFill>
                  </a:rPr>
                  <a:t>since it can be garbage-collected, it can also be replaced</a:t>
                </a:r>
                <a:r>
                  <a:rPr lang="en-US" dirty="0"/>
                  <a:t>!</a:t>
                </a:r>
              </a:p>
              <a:p>
                <a:pPr lvl="2"/>
                <a:r>
                  <a:rPr lang="en-US" dirty="0"/>
                  <a:t>As long as </a:t>
                </a:r>
                <a:r>
                  <a:rPr lang="en-US" b="1" dirty="0">
                    <a:solidFill>
                      <a:srgbClr val="C00000"/>
                    </a:solidFill>
                  </a:rPr>
                  <a:t>we are sure</a:t>
                </a:r>
                <a:r>
                  <a:rPr lang="en-US" dirty="0"/>
                  <a:t> we can place a node with our new key exactly where the old node used to be…</a:t>
                </a:r>
              </a:p>
              <a:p>
                <a:r>
                  <a:rPr lang="en-US" dirty="0"/>
                  <a:t>Every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charset="0"/>
                      </a:rPr>
                      <m:t>𝑇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ms</a:t>
                </a:r>
                <a:r>
                  <a:rPr lang="en-US" dirty="0"/>
                  <a:t>, a “sweeping” phase runs, </a:t>
                </a:r>
                <a:r>
                  <a:rPr lang="en-US" dirty="0">
                    <a:solidFill>
                      <a:srgbClr val="00B0F0"/>
                    </a:solidFill>
                  </a:rPr>
                  <a:t>collecting only the objects with unset bits.</a:t>
                </a:r>
              </a:p>
              <a:p>
                <a:pPr lvl="1"/>
                <a:r>
                  <a:rPr lang="en-US" dirty="0"/>
                  <a:t>Those objects </a:t>
                </a:r>
                <a:r>
                  <a:rPr lang="en-US" dirty="0">
                    <a:solidFill>
                      <a:schemeClr val="accent2">
                        <a:lumMod val="75000"/>
                      </a:schemeClr>
                    </a:solidFill>
                  </a:rPr>
                  <a:t>are re-inserted in another tree </a:t>
                </a:r>
                <a:r>
                  <a:rPr lang="en-US" dirty="0"/>
                  <a:t>and the root reference is assigned to that new tree </a:t>
                </a:r>
                <a:r>
                  <a:rPr lang="en-US" dirty="0">
                    <a:solidFill>
                      <a:schemeClr val="accent1"/>
                    </a:solidFill>
                  </a:rPr>
                  <a:t>so the old one can be garbage collected</a:t>
                </a:r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3081" r="-928" b="-11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7041729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3DA50-5349-4B5B-A380-86689FAB2C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Some theory behind RBBSTs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31FFC1F-0451-4BED-9E2F-91DEF6DE907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Red</a:t>
                </a:r>
                <a:r>
                  <a:rPr lang="en-US" dirty="0"/>
                  <a:t>-Black Trees have perfect </a:t>
                </a:r>
                <a:r>
                  <a:rPr lang="en-US" i="1" u="sng" dirty="0"/>
                  <a:t>black link balance</a:t>
                </a:r>
              </a:p>
              <a:p>
                <a:pPr lvl="1"/>
                <a:r>
                  <a:rPr lang="en-US" dirty="0"/>
                  <a:t>All paths from the root to a null pointer dereference </a:t>
                </a:r>
                <a:r>
                  <a:rPr lang="en-US" dirty="0">
                    <a:solidFill>
                      <a:schemeClr val="accent1"/>
                    </a:solidFill>
                  </a:rPr>
                  <a:t>the same # black pointers!</a:t>
                </a:r>
              </a:p>
              <a:p>
                <a:pPr lvl="1"/>
                <a:r>
                  <a:rPr lang="en-US" dirty="0"/>
                  <a:t>So, if we somehow could ignore </a:t>
                </a:r>
                <a:r>
                  <a:rPr lang="en-US" dirty="0">
                    <a:solidFill>
                      <a:srgbClr val="FF0000"/>
                    </a:solidFill>
                  </a:rPr>
                  <a:t>red links </a:t>
                </a:r>
                <a:r>
                  <a:rPr lang="en-US" dirty="0"/>
                  <a:t>(we really shouldn’t, we’d miss keys), then we’d have </a:t>
                </a:r>
                <a:r>
                  <a:rPr lang="en-US" dirty="0">
                    <a:solidFill>
                      <a:srgbClr val="FF4CFB"/>
                    </a:solidFill>
                  </a:rPr>
                  <a:t>excellent search all the time</a:t>
                </a:r>
                <a:r>
                  <a:rPr lang="en-US" dirty="0"/>
                  <a:t>!</a:t>
                </a:r>
              </a:p>
              <a:p>
                <a:r>
                  <a:rPr lang="en-US" dirty="0"/>
                  <a:t>Remember: in classic BSTs, search can be as bad as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7030A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𝒪</m:t>
                    </m:r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𝑛</m:t>
                    </m:r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,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𝑛</m:t>
                    </m:r>
                  </m:oMath>
                </a14:m>
                <a:r>
                  <a:rPr lang="en-US" dirty="0"/>
                  <a:t> keys and unit cost that of a pointer dereferencing.</a:t>
                </a:r>
              </a:p>
              <a:p>
                <a:r>
                  <a:rPr lang="en-US" dirty="0"/>
                  <a:t>In RBBSTs, you are guaranteed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7030A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𝒪</m:t>
                    </m:r>
                    <m:r>
                      <a:rPr lang="en-US" i="1">
                        <a:solidFill>
                          <a:srgbClr val="7030A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func>
                      <m:funcPr>
                        <m:ctrlP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7030A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</m:e>
                    </m:func>
                    <m:r>
                      <a:rPr lang="en-US" i="1">
                        <a:solidFill>
                          <a:srgbClr val="7030A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>
                    <a:solidFill>
                      <a:schemeClr val="accent2"/>
                    </a:solidFill>
                  </a:rPr>
                  <a:t>irrespective of insertion order.</a:t>
                </a: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id="{F31FFC1F-0451-4BED-9E2F-91DEF6DE90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5815667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3DA50-5349-4B5B-A380-86689FAB2C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Some theory behind RBBSTs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31FFC1F-0451-4BED-9E2F-91DEF6DE907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Red</a:t>
                </a:r>
                <a:r>
                  <a:rPr lang="en-US" dirty="0"/>
                  <a:t>-Black Trees have perfect </a:t>
                </a:r>
                <a:r>
                  <a:rPr lang="en-US" i="1" u="sng" dirty="0"/>
                  <a:t>black link balance</a:t>
                </a:r>
              </a:p>
              <a:p>
                <a:pPr lvl="1"/>
                <a:r>
                  <a:rPr lang="en-US" dirty="0"/>
                  <a:t>All paths from the root to a null pointer dereference </a:t>
                </a:r>
                <a:r>
                  <a:rPr lang="en-US" dirty="0">
                    <a:solidFill>
                      <a:schemeClr val="accent1"/>
                    </a:solidFill>
                  </a:rPr>
                  <a:t>the same # black pointers!</a:t>
                </a:r>
              </a:p>
              <a:p>
                <a:pPr lvl="1"/>
                <a:r>
                  <a:rPr lang="en-US" dirty="0"/>
                  <a:t>So, if we somehow could ignore </a:t>
                </a:r>
                <a:r>
                  <a:rPr lang="en-US" dirty="0">
                    <a:solidFill>
                      <a:srgbClr val="FF0000"/>
                    </a:solidFill>
                  </a:rPr>
                  <a:t>red links </a:t>
                </a:r>
                <a:r>
                  <a:rPr lang="en-US" dirty="0"/>
                  <a:t>(we really shouldn’t, we’d miss keys), then we’d have </a:t>
                </a:r>
                <a:r>
                  <a:rPr lang="en-US" dirty="0">
                    <a:solidFill>
                      <a:srgbClr val="FF4CFB"/>
                    </a:solidFill>
                  </a:rPr>
                  <a:t>excellent search all the time</a:t>
                </a:r>
                <a:r>
                  <a:rPr lang="en-US" dirty="0"/>
                  <a:t>!</a:t>
                </a:r>
              </a:p>
              <a:p>
                <a:r>
                  <a:rPr lang="en-US" dirty="0"/>
                  <a:t>Remember: in classic BSTs, search can be as bad as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7030A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𝒪</m:t>
                    </m:r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𝑛</m:t>
                    </m:r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,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𝑛</m:t>
                    </m:r>
                  </m:oMath>
                </a14:m>
                <a:r>
                  <a:rPr lang="en-US" dirty="0"/>
                  <a:t> keys and unit cost that of a pointer dereferencing.</a:t>
                </a:r>
              </a:p>
              <a:p>
                <a:r>
                  <a:rPr lang="en-US" dirty="0"/>
                  <a:t>In RBBSTs, you are guaranteed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7030A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𝒪</m:t>
                    </m:r>
                    <m:r>
                      <a:rPr lang="en-US" i="1">
                        <a:solidFill>
                          <a:srgbClr val="7030A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func>
                      <m:funcPr>
                        <m:ctrlP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7030A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</m:e>
                    </m:func>
                    <m:r>
                      <a:rPr lang="en-US" i="1">
                        <a:solidFill>
                          <a:srgbClr val="7030A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>
                    <a:solidFill>
                      <a:schemeClr val="accent2"/>
                    </a:solidFill>
                  </a:rPr>
                  <a:t>irrespective of insertion order.</a:t>
                </a: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id="{F31FFC1F-0451-4BED-9E2F-91DEF6DE90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1919" y="5260694"/>
            <a:ext cx="172720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41265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3DA50-5349-4B5B-A380-86689FAB2C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Some theory behind RBBSTs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31FFC1F-0451-4BED-9E2F-91DEF6DE907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Red</a:t>
                </a:r>
                <a:r>
                  <a:rPr lang="en-US" dirty="0"/>
                  <a:t>-Black Trees have perfect </a:t>
                </a:r>
                <a:r>
                  <a:rPr lang="en-US" i="1" u="sng" dirty="0"/>
                  <a:t>black link balance</a:t>
                </a:r>
              </a:p>
              <a:p>
                <a:pPr lvl="1"/>
                <a:r>
                  <a:rPr lang="en-US" dirty="0"/>
                  <a:t>All paths from the root to a null pointer dereference </a:t>
                </a:r>
                <a:r>
                  <a:rPr lang="en-US" dirty="0">
                    <a:solidFill>
                      <a:schemeClr val="accent1"/>
                    </a:solidFill>
                  </a:rPr>
                  <a:t>the same # black pointers!</a:t>
                </a:r>
              </a:p>
              <a:p>
                <a:pPr lvl="1"/>
                <a:r>
                  <a:rPr lang="en-US" dirty="0"/>
                  <a:t>So, if we somehow could ignore </a:t>
                </a:r>
                <a:r>
                  <a:rPr lang="en-US" dirty="0">
                    <a:solidFill>
                      <a:srgbClr val="FF0000"/>
                    </a:solidFill>
                  </a:rPr>
                  <a:t>red links </a:t>
                </a:r>
                <a:r>
                  <a:rPr lang="en-US" dirty="0"/>
                  <a:t>(we really shouldn’t, we’d miss keys), then we’d have </a:t>
                </a:r>
                <a:r>
                  <a:rPr lang="en-US" dirty="0">
                    <a:solidFill>
                      <a:srgbClr val="FF4CFB"/>
                    </a:solidFill>
                  </a:rPr>
                  <a:t>excellent search all the time</a:t>
                </a:r>
                <a:r>
                  <a:rPr lang="en-US" dirty="0"/>
                  <a:t>!</a:t>
                </a:r>
              </a:p>
              <a:p>
                <a:r>
                  <a:rPr lang="en-US" dirty="0"/>
                  <a:t>Remember: in classic BSTs, search can be as bad as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7030A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𝒪</m:t>
                    </m:r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𝑛</m:t>
                    </m:r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,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𝑛</m:t>
                    </m:r>
                  </m:oMath>
                </a14:m>
                <a:r>
                  <a:rPr lang="en-US" dirty="0"/>
                  <a:t> keys and unit cost that of a pointer dereferencing.</a:t>
                </a:r>
              </a:p>
              <a:p>
                <a:r>
                  <a:rPr lang="en-US" dirty="0"/>
                  <a:t>In RBBSTs, you are guaranteed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7030A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𝒪</m:t>
                    </m:r>
                    <m:r>
                      <a:rPr lang="en-US" i="1">
                        <a:solidFill>
                          <a:srgbClr val="7030A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func>
                      <m:funcPr>
                        <m:ctrlP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7030A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</m:e>
                    </m:func>
                    <m:r>
                      <a:rPr lang="en-US" i="1">
                        <a:solidFill>
                          <a:srgbClr val="7030A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>
                    <a:solidFill>
                      <a:schemeClr val="accent2"/>
                    </a:solidFill>
                  </a:rPr>
                  <a:t>irrespective of insertion order.</a:t>
                </a:r>
              </a:p>
              <a:p>
                <a:pPr lvl="1"/>
                <a:r>
                  <a:rPr lang="en-US" i="1" dirty="0">
                    <a:solidFill>
                      <a:schemeClr val="accent1"/>
                    </a:solidFill>
                  </a:rPr>
                  <a:t>DIDN’T WE ALSO HAVE THIS IN AVL TREES?</a:t>
                </a: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id="{F31FFC1F-0451-4BED-9E2F-91DEF6DE90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9762" y="5386890"/>
            <a:ext cx="172720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341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pPr algn="ctr"/>
            <a:r>
              <a:rPr lang="en-US" dirty="0"/>
              <a:t>Representation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78DD8AD-150E-4F64-827F-60E0B7EA0CD1}"/>
              </a:ext>
            </a:extLst>
          </p:cNvPr>
          <p:cNvCxnSpPr>
            <a:cxnSpLocks/>
          </p:cNvCxnSpPr>
          <p:nvPr/>
        </p:nvCxnSpPr>
        <p:spPr>
          <a:xfrm flipH="1">
            <a:off x="738580" y="2950184"/>
            <a:ext cx="896091" cy="12661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: Rounded Corners 4">
            <a:extLst>
              <a:ext uri="{FF2B5EF4-FFF2-40B4-BE49-F238E27FC236}">
                <a16:creationId xmlns:a16="http://schemas.microsoft.com/office/drawing/2014/main" id="{B6BE89B5-980C-448A-B9E6-ACDA970EA0A7}"/>
              </a:ext>
            </a:extLst>
          </p:cNvPr>
          <p:cNvSpPr/>
          <p:nvPr/>
        </p:nvSpPr>
        <p:spPr>
          <a:xfrm>
            <a:off x="262334" y="4269221"/>
            <a:ext cx="626531" cy="57573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7" name="Rectangle: Rounded Corners 5">
            <a:extLst>
              <a:ext uri="{FF2B5EF4-FFF2-40B4-BE49-F238E27FC236}">
                <a16:creationId xmlns:a16="http://schemas.microsoft.com/office/drawing/2014/main" id="{B1C782A1-D509-4862-91D5-D12E8FD61563}"/>
              </a:ext>
            </a:extLst>
          </p:cNvPr>
          <p:cNvSpPr/>
          <p:nvPr/>
        </p:nvSpPr>
        <p:spPr>
          <a:xfrm>
            <a:off x="1466410" y="4269221"/>
            <a:ext cx="861483" cy="57573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20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A259CEC-FBAB-4CC4-AB74-078251B865B0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1897152" y="2950184"/>
            <a:ext cx="173962" cy="13190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4EE20695-8F78-4BBA-90E2-F5A65A983368}"/>
              </a:ext>
            </a:extLst>
          </p:cNvPr>
          <p:cNvSpPr/>
          <p:nvPr/>
        </p:nvSpPr>
        <p:spPr>
          <a:xfrm>
            <a:off x="2779709" y="4206223"/>
            <a:ext cx="1479868" cy="57573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32, 39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113F1B8-A47C-4ACC-B614-F5BC0B352854}"/>
              </a:ext>
            </a:extLst>
          </p:cNvPr>
          <p:cNvCxnSpPr>
            <a:cxnSpLocks/>
            <a:endCxn id="9" idx="0"/>
          </p:cNvCxnSpPr>
          <p:nvPr/>
        </p:nvCxnSpPr>
        <p:spPr>
          <a:xfrm>
            <a:off x="2327893" y="2950184"/>
            <a:ext cx="1191750" cy="12560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: Rounded Corners 12">
            <a:extLst>
              <a:ext uri="{FF2B5EF4-FFF2-40B4-BE49-F238E27FC236}">
                <a16:creationId xmlns:a16="http://schemas.microsoft.com/office/drawing/2014/main" id="{ABDA5997-B36F-4469-955F-8722586E65A8}"/>
              </a:ext>
            </a:extLst>
          </p:cNvPr>
          <p:cNvSpPr/>
          <p:nvPr/>
        </p:nvSpPr>
        <p:spPr>
          <a:xfrm>
            <a:off x="1542188" y="2374450"/>
            <a:ext cx="1057851" cy="57573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15, 30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333970" y="1552494"/>
            <a:ext cx="144573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>
                <a:solidFill>
                  <a:schemeClr val="accent2"/>
                </a:solidFill>
              </a:rPr>
              <a:t>2-3 Tree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8570076" y="1444466"/>
            <a:ext cx="23680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>
                <a:solidFill>
                  <a:schemeClr val="accent2"/>
                </a:solidFill>
              </a:rPr>
              <a:t>Red-Black Tree</a:t>
            </a:r>
          </a:p>
        </p:txBody>
      </p:sp>
      <p:sp>
        <p:nvSpPr>
          <p:cNvPr id="16" name="Freeform 15"/>
          <p:cNvSpPr/>
          <p:nvPr/>
        </p:nvSpPr>
        <p:spPr>
          <a:xfrm rot="21281745">
            <a:off x="2116013" y="4594655"/>
            <a:ext cx="5801519" cy="1240118"/>
          </a:xfrm>
          <a:custGeom>
            <a:avLst/>
            <a:gdLst>
              <a:gd name="connsiteX0" fmla="*/ 0 w 7106856"/>
              <a:gd name="connsiteY0" fmla="*/ 0 h 984807"/>
              <a:gd name="connsiteX1" fmla="*/ 2060294 w 7106856"/>
              <a:gd name="connsiteY1" fmla="*/ 983849 h 984807"/>
              <a:gd name="connsiteX2" fmla="*/ 7106856 w 7106856"/>
              <a:gd name="connsiteY2" fmla="*/ 196770 h 9848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106856" h="984807">
                <a:moveTo>
                  <a:pt x="0" y="0"/>
                </a:moveTo>
                <a:cubicBezTo>
                  <a:pt x="437909" y="475527"/>
                  <a:pt x="875818" y="951054"/>
                  <a:pt x="2060294" y="983849"/>
                </a:cubicBezTo>
                <a:cubicBezTo>
                  <a:pt x="3244770" y="1016644"/>
                  <a:pt x="7106856" y="196770"/>
                  <a:pt x="7106856" y="196770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8"/>
          <p:cNvSpPr/>
          <p:nvPr/>
        </p:nvSpPr>
        <p:spPr>
          <a:xfrm rot="21280443">
            <a:off x="784286" y="4627606"/>
            <a:ext cx="5965255" cy="1262259"/>
          </a:xfrm>
          <a:custGeom>
            <a:avLst/>
            <a:gdLst>
              <a:gd name="connsiteX0" fmla="*/ 0 w 7106856"/>
              <a:gd name="connsiteY0" fmla="*/ 0 h 984807"/>
              <a:gd name="connsiteX1" fmla="*/ 2060294 w 7106856"/>
              <a:gd name="connsiteY1" fmla="*/ 983849 h 984807"/>
              <a:gd name="connsiteX2" fmla="*/ 7106856 w 7106856"/>
              <a:gd name="connsiteY2" fmla="*/ 196770 h 9848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106856" h="984807">
                <a:moveTo>
                  <a:pt x="0" y="0"/>
                </a:moveTo>
                <a:cubicBezTo>
                  <a:pt x="437909" y="475527"/>
                  <a:pt x="875818" y="951054"/>
                  <a:pt x="2060294" y="983849"/>
                </a:cubicBezTo>
                <a:cubicBezTo>
                  <a:pt x="3244770" y="1016644"/>
                  <a:pt x="7106856" y="196770"/>
                  <a:pt x="7106856" y="196770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6656907" y="4269966"/>
            <a:ext cx="614585" cy="44824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21" name="Oval 20"/>
          <p:cNvSpPr/>
          <p:nvPr/>
        </p:nvSpPr>
        <p:spPr>
          <a:xfrm>
            <a:off x="7799663" y="4206223"/>
            <a:ext cx="614585" cy="44824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20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 rot="20316390">
            <a:off x="3953406" y="5491794"/>
            <a:ext cx="3499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2-nodes transferred as they were.</a:t>
            </a:r>
          </a:p>
        </p:txBody>
      </p:sp>
    </p:spTree>
    <p:extLst>
      <p:ext uri="{BB962C8B-B14F-4D97-AF65-F5344CB8AC3E}">
        <p14:creationId xmlns:p14="http://schemas.microsoft.com/office/powerpoint/2010/main" val="187894347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3DA50-5349-4B5B-A380-86689FAB2C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Some theory behind RBBSTs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31FFC1F-0451-4BED-9E2F-91DEF6DE907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It turns out that it is </a:t>
                </a:r>
                <a:r>
                  <a:rPr lang="en-US" dirty="0">
                    <a:solidFill>
                      <a:schemeClr val="accent1"/>
                    </a:solidFill>
                  </a:rPr>
                  <a:t>only rarely </a:t>
                </a:r>
                <a:r>
                  <a:rPr lang="en-US" dirty="0">
                    <a:solidFill>
                      <a:schemeClr val="tx1"/>
                    </a:solidFill>
                  </a:rPr>
                  <a:t>that </a:t>
                </a:r>
                <a:r>
                  <a:rPr lang="en-US" dirty="0">
                    <a:solidFill>
                      <a:srgbClr val="FF0000"/>
                    </a:solidFill>
                  </a:rPr>
                  <a:t>R</a:t>
                </a:r>
                <a:r>
                  <a:rPr lang="en-US" dirty="0">
                    <a:solidFill>
                      <a:schemeClr val="tx1"/>
                    </a:solidFill>
                  </a:rPr>
                  <a:t>BBSTs will have </a:t>
                </a:r>
                <a:r>
                  <a:rPr lang="en-US" dirty="0">
                    <a:solidFill>
                      <a:schemeClr val="accent6"/>
                    </a:solidFill>
                  </a:rPr>
                  <a:t>anything close to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6"/>
                        </a:solidFill>
                        <a:latin typeface="Cambria Math" charset="0"/>
                      </a:rPr>
                      <m:t>2</m:t>
                    </m:r>
                    <m:func>
                      <m:funcPr>
                        <m:ctrlPr>
                          <a:rPr lang="en-US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accent6"/>
                                </a:solidFill>
                                <a:latin typeface="Cambria Math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6"/>
                                </a:solidFill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r>
                          <a:rPr lang="en-US" b="0" i="1" smtClean="0">
                            <a:solidFill>
                              <a:schemeClr val="accent6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func>
                  </m:oMath>
                </a14:m>
                <a:r>
                  <a:rPr lang="en-US" dirty="0">
                    <a:solidFill>
                      <a:schemeClr val="accent6"/>
                    </a:solidFill>
                  </a:rPr>
                  <a:t> height!</a:t>
                </a:r>
              </a:p>
              <a:p>
                <a:r>
                  <a:rPr lang="en-US" dirty="0"/>
                  <a:t>To minimize the height, we need to minimize the </a:t>
                </a:r>
                <a:r>
                  <a:rPr lang="en-US" dirty="0">
                    <a:solidFill>
                      <a:srgbClr val="FF0000"/>
                    </a:solidFill>
                  </a:rPr>
                  <a:t>red</a:t>
                </a:r>
                <a:r>
                  <a:rPr lang="en-US" dirty="0"/>
                  <a:t> links.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F31FFC1F-0451-4BED-9E2F-91DEF6DE90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3564676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3DA50-5349-4B5B-A380-86689FAB2C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Average height in </a:t>
            </a:r>
            <a:r>
              <a:rPr lang="en-US" dirty="0">
                <a:solidFill>
                  <a:srgbClr val="FF0000"/>
                </a:solidFill>
              </a:rPr>
              <a:t>R</a:t>
            </a:r>
            <a:r>
              <a:rPr lang="en-US" dirty="0"/>
              <a:t>BBSTs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1FFC1F-0451-4BED-9E2F-91DEF6DE90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Turns out that in practice, RBBSTs look more like this</a:t>
            </a:r>
            <a:r>
              <a:rPr lang="mr-IN" dirty="0">
                <a:solidFill>
                  <a:schemeClr val="tx1"/>
                </a:solidFill>
              </a:rPr>
              <a:t>…</a:t>
            </a:r>
            <a:endParaRPr lang="en-US" sz="3200" b="1" dirty="0">
              <a:solidFill>
                <a:schemeClr val="accent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360" y="2726414"/>
            <a:ext cx="10058400" cy="3585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09980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AVL vs </a:t>
            </a:r>
            <a:r>
              <a:rPr lang="en-US" dirty="0">
                <a:solidFill>
                  <a:srgbClr val="FF0000"/>
                </a:solidFill>
              </a:rPr>
              <a:t>Red</a:t>
            </a:r>
            <a:r>
              <a:rPr lang="en-US" dirty="0"/>
              <a:t>-Black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18970338"/>
                  </p:ext>
                </p:extLst>
              </p:nvPr>
            </p:nvGraphicFramePr>
            <p:xfrm>
              <a:off x="252412" y="1690688"/>
              <a:ext cx="11687176" cy="317348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921794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2921794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2921794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2921794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666753"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3400" dirty="0">
                              <a:solidFill>
                                <a:schemeClr val="tx1"/>
                              </a:solidFill>
                            </a:rPr>
                            <a:t>AVL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gradFill flip="none" rotWithShape="1">
                          <a:gsLst>
                            <a:gs pos="0">
                              <a:schemeClr val="accent1">
                                <a:lumMod val="60000"/>
                                <a:lumOff val="40000"/>
                                <a:tint val="66000"/>
                                <a:satMod val="160000"/>
                              </a:schemeClr>
                            </a:gs>
                            <a:gs pos="50000">
                              <a:schemeClr val="accent1">
                                <a:lumMod val="60000"/>
                                <a:lumOff val="40000"/>
                                <a:tint val="44500"/>
                                <a:satMod val="160000"/>
                              </a:schemeClr>
                            </a:gs>
                            <a:gs pos="100000">
                              <a:schemeClr val="accent1">
                                <a:lumMod val="60000"/>
                                <a:lumOff val="40000"/>
                                <a:tint val="23500"/>
                                <a:satMod val="160000"/>
                              </a:schemeClr>
                            </a:gs>
                          </a:gsLst>
                          <a:lin ang="5400000" scaled="1"/>
                          <a:tileRect/>
                        </a:gra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3400" dirty="0">
                              <a:solidFill>
                                <a:srgbClr val="FF0000"/>
                              </a:solidFill>
                            </a:rPr>
                            <a:t>Red</a:t>
                          </a:r>
                          <a:r>
                            <a:rPr lang="en-US" sz="3400" dirty="0">
                              <a:solidFill>
                                <a:schemeClr val="tx1"/>
                              </a:solidFill>
                            </a:rPr>
                            <a:t>-Black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gradFill flip="none" rotWithShape="1">
                          <a:gsLst>
                            <a:gs pos="0">
                              <a:schemeClr val="accent1">
                                <a:lumMod val="60000"/>
                                <a:lumOff val="40000"/>
                                <a:tint val="66000"/>
                                <a:satMod val="160000"/>
                              </a:schemeClr>
                            </a:gs>
                            <a:gs pos="50000">
                              <a:schemeClr val="accent1">
                                <a:lumMod val="60000"/>
                                <a:lumOff val="40000"/>
                                <a:tint val="44500"/>
                                <a:satMod val="160000"/>
                              </a:schemeClr>
                            </a:gs>
                            <a:gs pos="100000">
                              <a:schemeClr val="accent1">
                                <a:lumMod val="60000"/>
                                <a:lumOff val="40000"/>
                                <a:tint val="23500"/>
                                <a:satMod val="160000"/>
                              </a:schemeClr>
                            </a:gs>
                          </a:gsLst>
                          <a:lin ang="5400000" scaled="1"/>
                          <a:tileRect/>
                        </a:gra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5232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+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gradFill flip="none" rotWithShape="1">
                          <a:gsLst>
                            <a:gs pos="0">
                              <a:schemeClr val="accent1">
                                <a:lumMod val="60000"/>
                                <a:lumOff val="40000"/>
                                <a:tint val="66000"/>
                                <a:satMod val="160000"/>
                              </a:schemeClr>
                            </a:gs>
                            <a:gs pos="50000">
                              <a:schemeClr val="accent1">
                                <a:lumMod val="60000"/>
                                <a:lumOff val="40000"/>
                                <a:tint val="44500"/>
                                <a:satMod val="160000"/>
                              </a:schemeClr>
                            </a:gs>
                            <a:gs pos="100000">
                              <a:schemeClr val="accent1">
                                <a:lumMod val="60000"/>
                                <a:lumOff val="40000"/>
                                <a:tint val="23500"/>
                                <a:satMod val="160000"/>
                              </a:schemeClr>
                            </a:gs>
                          </a:gsLst>
                          <a:lin ang="5400000" scaled="1"/>
                          <a:tileRect/>
                        </a:gra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FF0000"/>
                              </a:solidFill>
                            </a:rPr>
                            <a:t>-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gradFill flip="none" rotWithShape="1">
                          <a:gsLst>
                            <a:gs pos="0">
                              <a:schemeClr val="accent1">
                                <a:lumMod val="60000"/>
                                <a:lumOff val="40000"/>
                                <a:tint val="66000"/>
                                <a:satMod val="160000"/>
                              </a:schemeClr>
                            </a:gs>
                            <a:gs pos="50000">
                              <a:schemeClr val="accent1">
                                <a:lumMod val="60000"/>
                                <a:lumOff val="40000"/>
                                <a:tint val="44500"/>
                                <a:satMod val="160000"/>
                              </a:schemeClr>
                            </a:gs>
                            <a:gs pos="100000">
                              <a:schemeClr val="accent1">
                                <a:lumMod val="60000"/>
                                <a:lumOff val="40000"/>
                                <a:tint val="23500"/>
                                <a:satMod val="160000"/>
                              </a:schemeClr>
                            </a:gs>
                          </a:gsLst>
                          <a:lin ang="5400000" scaled="1"/>
                          <a:tileRect/>
                        </a:gra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+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gradFill flip="none" rotWithShape="1">
                          <a:gsLst>
                            <a:gs pos="0">
                              <a:schemeClr val="accent1">
                                <a:lumMod val="60000"/>
                                <a:lumOff val="40000"/>
                                <a:tint val="66000"/>
                                <a:satMod val="160000"/>
                              </a:schemeClr>
                            </a:gs>
                            <a:gs pos="50000">
                              <a:schemeClr val="accent1">
                                <a:lumMod val="60000"/>
                                <a:lumOff val="40000"/>
                                <a:tint val="44500"/>
                                <a:satMod val="160000"/>
                              </a:schemeClr>
                            </a:gs>
                            <a:gs pos="100000">
                              <a:schemeClr val="accent1">
                                <a:lumMod val="60000"/>
                                <a:lumOff val="40000"/>
                                <a:tint val="23500"/>
                                <a:satMod val="160000"/>
                              </a:schemeClr>
                            </a:gs>
                          </a:gsLst>
                          <a:lin ang="5400000" scaled="1"/>
                          <a:tileRect/>
                        </a:gra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FF0000"/>
                              </a:solidFill>
                            </a:rPr>
                            <a:t>-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gradFill flip="none" rotWithShape="1">
                          <a:gsLst>
                            <a:gs pos="0">
                              <a:schemeClr val="accent1">
                                <a:lumMod val="60000"/>
                                <a:lumOff val="40000"/>
                                <a:tint val="66000"/>
                                <a:satMod val="160000"/>
                              </a:schemeClr>
                            </a:gs>
                            <a:gs pos="50000">
                              <a:schemeClr val="accent1">
                                <a:lumMod val="60000"/>
                                <a:lumOff val="40000"/>
                                <a:tint val="44500"/>
                                <a:satMod val="160000"/>
                              </a:schemeClr>
                            </a:gs>
                            <a:gs pos="100000">
                              <a:schemeClr val="accent1">
                                <a:lumMod val="60000"/>
                                <a:lumOff val="40000"/>
                                <a:tint val="23500"/>
                                <a:satMod val="160000"/>
                              </a:schemeClr>
                            </a:gs>
                          </a:gsLst>
                          <a:lin ang="5400000" scaled="1"/>
                          <a:tileRect/>
                        </a:gra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0604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>
                              <a:solidFill>
                                <a:schemeClr val="tx1"/>
                              </a:solidFill>
                            </a:rPr>
                            <a:t>Height </a:t>
                          </a:r>
                          <a14:m>
                            <m:oMath xmlns:m="http://schemas.openxmlformats.org/officeDocument/2006/math">
                              <m:r>
                                <a:rPr lang="en-US" sz="2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𝒪</m:t>
                              </m:r>
                              <m:r>
                                <a:rPr lang="en-US" sz="2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func>
                                <m:funcPr>
                                  <m:ctrlPr>
                                    <a:rPr lang="en-US" sz="20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b>
                                    <m:sSubPr>
                                      <m:ctrlPr>
                                        <a:rPr lang="en-US" sz="2000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000" b="0" i="0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log</m:t>
                                      </m:r>
                                    </m:e>
                                    <m:sub>
                                      <m:r>
                                        <a:rPr lang="en-US" sz="2000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fName>
                                <m:e>
                                  <m:r>
                                    <a:rPr lang="en-US" sz="20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20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func>
                            </m:oMath>
                          </a14:m>
                          <a:endParaRPr lang="en-US" sz="2000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pPr algn="ctr"/>
                          <a:endParaRPr 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gradFill flip="none" rotWithShape="1">
                          <a:gsLst>
                            <a:gs pos="0">
                              <a:schemeClr val="accent1">
                                <a:lumMod val="60000"/>
                                <a:lumOff val="40000"/>
                                <a:tint val="66000"/>
                                <a:satMod val="160000"/>
                              </a:schemeClr>
                            </a:gs>
                            <a:gs pos="50000">
                              <a:schemeClr val="accent1">
                                <a:lumMod val="60000"/>
                                <a:lumOff val="40000"/>
                                <a:tint val="44500"/>
                                <a:satMod val="160000"/>
                              </a:schemeClr>
                            </a:gs>
                            <a:gs pos="100000">
                              <a:schemeClr val="accent1">
                                <a:lumMod val="60000"/>
                                <a:lumOff val="40000"/>
                                <a:tint val="23500"/>
                                <a:satMod val="160000"/>
                              </a:schemeClr>
                            </a:gs>
                          </a:gsLst>
                          <a:lin ang="5400000" scaled="1"/>
                          <a:tileRect/>
                        </a:gra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Spatial overhead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gradFill flip="none" rotWithShape="1">
                          <a:gsLst>
                            <a:gs pos="0">
                              <a:schemeClr val="accent1">
                                <a:lumMod val="60000"/>
                                <a:lumOff val="40000"/>
                                <a:tint val="66000"/>
                                <a:satMod val="160000"/>
                              </a:schemeClr>
                            </a:gs>
                            <a:gs pos="50000">
                              <a:schemeClr val="accent1">
                                <a:lumMod val="60000"/>
                                <a:lumOff val="40000"/>
                                <a:tint val="44500"/>
                                <a:satMod val="160000"/>
                              </a:schemeClr>
                            </a:gs>
                            <a:gs pos="100000">
                              <a:schemeClr val="accent1">
                                <a:lumMod val="60000"/>
                                <a:lumOff val="40000"/>
                                <a:tint val="23500"/>
                                <a:satMod val="160000"/>
                              </a:schemeClr>
                            </a:gs>
                          </a:gsLst>
                          <a:lin ang="5400000" scaled="1"/>
                          <a:tileRect/>
                        </a:gra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b="0" dirty="0">
                              <a:solidFill>
                                <a:schemeClr val="tx1"/>
                              </a:solidFill>
                            </a:rPr>
                            <a:t>Height </a:t>
                          </a:r>
                          <a14:m>
                            <m:oMath xmlns:m="http://schemas.openxmlformats.org/officeDocument/2006/math">
                              <m:r>
                                <a:rPr lang="en-US" sz="2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𝒪</m:t>
                              </m:r>
                              <m:r>
                                <a:rPr lang="en-US" sz="2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func>
                                <m:funcPr>
                                  <m:ctrlPr>
                                    <a:rPr lang="en-US" sz="20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b>
                                    <m:sSubPr>
                                      <m:ctrlPr>
                                        <a:rPr lang="en-US" sz="2000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000" b="0" i="0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log</m:t>
                                      </m:r>
                                    </m:e>
                                    <m:sub>
                                      <m:r>
                                        <a:rPr lang="en-US" sz="2000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fName>
                                <m:e>
                                  <m:r>
                                    <a:rPr lang="en-US" sz="20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20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func>
                            </m:oMath>
                          </a14:m>
                          <a:endParaRPr lang="en-US" sz="2000" dirty="0">
                            <a:solidFill>
                              <a:schemeClr val="accent6">
                                <a:lumMod val="75000"/>
                              </a:schemeClr>
                            </a:solidFill>
                          </a:endParaRPr>
                        </a:p>
                        <a:p>
                          <a:pPr algn="ctr"/>
                          <a:endParaRPr lang="en-US" sz="2000" dirty="0">
                            <a:solidFill>
                              <a:schemeClr val="accent6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gradFill flip="none" rotWithShape="1">
                          <a:gsLst>
                            <a:gs pos="0">
                              <a:schemeClr val="accent1">
                                <a:lumMod val="60000"/>
                                <a:lumOff val="40000"/>
                                <a:tint val="66000"/>
                                <a:satMod val="160000"/>
                              </a:schemeClr>
                            </a:gs>
                            <a:gs pos="50000">
                              <a:schemeClr val="accent1">
                                <a:lumMod val="60000"/>
                                <a:lumOff val="40000"/>
                                <a:tint val="44500"/>
                                <a:satMod val="160000"/>
                              </a:schemeClr>
                            </a:gs>
                            <a:gs pos="100000">
                              <a:schemeClr val="accent1">
                                <a:lumMod val="60000"/>
                                <a:lumOff val="40000"/>
                                <a:tint val="23500"/>
                                <a:satMod val="160000"/>
                              </a:schemeClr>
                            </a:gs>
                          </a:gsLst>
                          <a:lin ang="5400000" scaled="1"/>
                          <a:tileRect/>
                        </a:gra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Height can be greater than </a:t>
                          </a:r>
                          <a14:m>
                            <m:oMath xmlns:m="http://schemas.openxmlformats.org/officeDocument/2006/math"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⌊</m:t>
                              </m:r>
                              <m:func>
                                <m:func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000" b="0" i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fName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func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⌋</m:t>
                              </m:r>
                            </m:oMath>
                          </a14:m>
                          <a:endParaRPr 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gradFill flip="none" rotWithShape="1">
                          <a:gsLst>
                            <a:gs pos="0">
                              <a:schemeClr val="accent1">
                                <a:lumMod val="60000"/>
                                <a:lumOff val="40000"/>
                                <a:tint val="66000"/>
                                <a:satMod val="160000"/>
                              </a:schemeClr>
                            </a:gs>
                            <a:gs pos="50000">
                              <a:schemeClr val="accent1">
                                <a:lumMod val="60000"/>
                                <a:lumOff val="40000"/>
                                <a:tint val="44500"/>
                                <a:satMod val="160000"/>
                              </a:schemeClr>
                            </a:gs>
                            <a:gs pos="100000">
                              <a:schemeClr val="accent1">
                                <a:lumMod val="60000"/>
                                <a:lumOff val="40000"/>
                                <a:tint val="23500"/>
                                <a:satMod val="160000"/>
                              </a:schemeClr>
                            </a:gs>
                          </a:gsLst>
                          <a:lin ang="5400000" scaled="1"/>
                          <a:tileRect/>
                        </a:gra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Easier (hard) deletions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gradFill flip="none" rotWithShape="1">
                          <a:gsLst>
                            <a:gs pos="0">
                              <a:schemeClr val="accent1">
                                <a:lumMod val="60000"/>
                                <a:lumOff val="40000"/>
                                <a:tint val="66000"/>
                                <a:satMod val="160000"/>
                              </a:schemeClr>
                            </a:gs>
                            <a:gs pos="50000">
                              <a:schemeClr val="accent1">
                                <a:lumMod val="60000"/>
                                <a:lumOff val="40000"/>
                                <a:tint val="44500"/>
                                <a:satMod val="160000"/>
                              </a:schemeClr>
                            </a:gs>
                            <a:gs pos="100000">
                              <a:schemeClr val="accent1">
                                <a:lumMod val="60000"/>
                                <a:lumOff val="40000"/>
                                <a:tint val="23500"/>
                                <a:satMod val="160000"/>
                              </a:schemeClr>
                            </a:gs>
                          </a:gsLst>
                          <a:lin ang="5400000" scaled="1"/>
                          <a:tileRect/>
                        </a:gra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gradFill flip="none" rotWithShape="1">
                          <a:gsLst>
                            <a:gs pos="0">
                              <a:schemeClr val="accent1">
                                <a:lumMod val="60000"/>
                                <a:lumOff val="40000"/>
                                <a:tint val="66000"/>
                                <a:satMod val="160000"/>
                              </a:schemeClr>
                            </a:gs>
                            <a:gs pos="50000">
                              <a:schemeClr val="accent1">
                                <a:lumMod val="60000"/>
                                <a:lumOff val="40000"/>
                                <a:tint val="44500"/>
                                <a:satMod val="160000"/>
                              </a:schemeClr>
                            </a:gs>
                            <a:gs pos="100000">
                              <a:schemeClr val="accent1">
                                <a:lumMod val="60000"/>
                                <a:lumOff val="40000"/>
                                <a:tint val="23500"/>
                                <a:satMod val="160000"/>
                              </a:schemeClr>
                            </a:gs>
                          </a:gsLst>
                          <a:lin ang="5400000" scaled="1"/>
                          <a:tileRect/>
                        </a:gra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Can help us implement both </a:t>
                          </a:r>
                          <a:r>
                            <a:rPr lang="en-US" sz="2000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2-3  and 2-3-4 trees</a:t>
                          </a:r>
                          <a:endParaRPr 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gradFill flip="none" rotWithShape="1">
                          <a:gsLst>
                            <a:gs pos="0">
                              <a:schemeClr val="accent1">
                                <a:lumMod val="60000"/>
                                <a:lumOff val="40000"/>
                                <a:tint val="66000"/>
                                <a:satMod val="160000"/>
                              </a:schemeClr>
                            </a:gs>
                            <a:gs pos="50000">
                              <a:schemeClr val="accent1">
                                <a:lumMod val="60000"/>
                                <a:lumOff val="40000"/>
                                <a:tint val="44500"/>
                                <a:satMod val="160000"/>
                              </a:schemeClr>
                            </a:gs>
                            <a:gs pos="100000">
                              <a:schemeClr val="accent1">
                                <a:lumMod val="60000"/>
                                <a:lumOff val="40000"/>
                                <a:tint val="23500"/>
                                <a:satMod val="160000"/>
                              </a:schemeClr>
                            </a:gs>
                          </a:gsLst>
                          <a:lin ang="5400000" scaled="1"/>
                          <a:tileRect/>
                        </a:gra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>
                              <a:solidFill>
                                <a:srgbClr val="FF4CFB"/>
                              </a:solidFill>
                            </a:rPr>
                            <a:t>Hard deletion </a:t>
                          </a:r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hard to implement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gradFill flip="none" rotWithShape="1">
                          <a:gsLst>
                            <a:gs pos="0">
                              <a:schemeClr val="accent1">
                                <a:lumMod val="60000"/>
                                <a:lumOff val="40000"/>
                                <a:tint val="66000"/>
                                <a:satMod val="160000"/>
                              </a:schemeClr>
                            </a:gs>
                            <a:gs pos="50000">
                              <a:schemeClr val="accent1">
                                <a:lumMod val="60000"/>
                                <a:lumOff val="40000"/>
                                <a:tint val="44500"/>
                                <a:satMod val="160000"/>
                              </a:schemeClr>
                            </a:gs>
                            <a:gs pos="100000">
                              <a:schemeClr val="accent1">
                                <a:lumMod val="60000"/>
                                <a:lumOff val="40000"/>
                                <a:tint val="23500"/>
                                <a:satMod val="160000"/>
                              </a:schemeClr>
                            </a:gs>
                          </a:gsLst>
                          <a:lin ang="5400000" scaled="1"/>
                          <a:tileRect/>
                        </a:gra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552326"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gradFill flip="none" rotWithShape="1">
                          <a:gsLst>
                            <a:gs pos="0">
                              <a:schemeClr val="accent1">
                                <a:lumMod val="60000"/>
                                <a:lumOff val="40000"/>
                                <a:tint val="66000"/>
                                <a:satMod val="160000"/>
                              </a:schemeClr>
                            </a:gs>
                            <a:gs pos="50000">
                              <a:schemeClr val="accent1">
                                <a:lumMod val="60000"/>
                                <a:lumOff val="40000"/>
                                <a:tint val="44500"/>
                                <a:satMod val="160000"/>
                              </a:schemeClr>
                            </a:gs>
                            <a:gs pos="100000">
                              <a:schemeClr val="accent1">
                                <a:lumMod val="60000"/>
                                <a:lumOff val="40000"/>
                                <a:tint val="23500"/>
                                <a:satMod val="160000"/>
                              </a:schemeClr>
                            </a:gs>
                          </a:gsLst>
                          <a:lin ang="5400000" scaled="1"/>
                          <a:tileRect/>
                        </a:gra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gradFill flip="none" rotWithShape="1">
                          <a:gsLst>
                            <a:gs pos="0">
                              <a:schemeClr val="accent1">
                                <a:lumMod val="60000"/>
                                <a:lumOff val="40000"/>
                                <a:tint val="66000"/>
                                <a:satMod val="160000"/>
                              </a:schemeClr>
                            </a:gs>
                            <a:gs pos="50000">
                              <a:schemeClr val="accent1">
                                <a:lumMod val="60000"/>
                                <a:lumOff val="40000"/>
                                <a:tint val="44500"/>
                                <a:satMod val="160000"/>
                              </a:schemeClr>
                            </a:gs>
                            <a:gs pos="100000">
                              <a:schemeClr val="accent1">
                                <a:lumMod val="60000"/>
                                <a:lumOff val="40000"/>
                                <a:tint val="23500"/>
                                <a:satMod val="160000"/>
                              </a:schemeClr>
                            </a:gs>
                          </a:gsLst>
                          <a:lin ang="5400000" scaled="1"/>
                          <a:tileRect/>
                        </a:gra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gradFill flip="none" rotWithShape="1">
                          <a:gsLst>
                            <a:gs pos="0">
                              <a:schemeClr val="accent1">
                                <a:lumMod val="60000"/>
                                <a:lumOff val="40000"/>
                                <a:tint val="66000"/>
                                <a:satMod val="160000"/>
                              </a:schemeClr>
                            </a:gs>
                            <a:gs pos="50000">
                              <a:schemeClr val="accent1">
                                <a:lumMod val="60000"/>
                                <a:lumOff val="40000"/>
                                <a:tint val="44500"/>
                                <a:satMod val="160000"/>
                              </a:schemeClr>
                            </a:gs>
                            <a:gs pos="100000">
                              <a:schemeClr val="accent1">
                                <a:lumMod val="60000"/>
                                <a:lumOff val="40000"/>
                                <a:tint val="23500"/>
                                <a:satMod val="160000"/>
                              </a:schemeClr>
                            </a:gs>
                          </a:gsLst>
                          <a:lin ang="5400000" scaled="1"/>
                          <a:tileRect/>
                        </a:gra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gradFill flip="none" rotWithShape="1">
                          <a:gsLst>
                            <a:gs pos="0">
                              <a:schemeClr val="accent1">
                                <a:lumMod val="60000"/>
                                <a:lumOff val="40000"/>
                                <a:tint val="66000"/>
                                <a:satMod val="160000"/>
                              </a:schemeClr>
                            </a:gs>
                            <a:gs pos="50000">
                              <a:schemeClr val="accent1">
                                <a:lumMod val="60000"/>
                                <a:lumOff val="40000"/>
                                <a:tint val="44500"/>
                                <a:satMod val="160000"/>
                              </a:schemeClr>
                            </a:gs>
                            <a:gs pos="100000">
                              <a:schemeClr val="accent1">
                                <a:lumMod val="60000"/>
                                <a:lumOff val="40000"/>
                                <a:tint val="23500"/>
                                <a:satMod val="160000"/>
                              </a:schemeClr>
                            </a:gs>
                          </a:gsLst>
                          <a:lin ang="5400000" scaled="1"/>
                          <a:tileRect/>
                        </a:gra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18970338"/>
                  </p:ext>
                </p:extLst>
              </p:nvPr>
            </p:nvGraphicFramePr>
            <p:xfrm>
              <a:off x="252412" y="1690688"/>
              <a:ext cx="11687176" cy="317348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921794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2921794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2921794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2921794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666753"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3400" dirty="0">
                              <a:solidFill>
                                <a:schemeClr val="tx1"/>
                              </a:solidFill>
                            </a:rPr>
                            <a:t>AVL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gradFill flip="none" rotWithShape="1">
                          <a:gsLst>
                            <a:gs pos="0">
                              <a:schemeClr val="accent1">
                                <a:lumMod val="60000"/>
                                <a:lumOff val="40000"/>
                                <a:tint val="66000"/>
                                <a:satMod val="160000"/>
                              </a:schemeClr>
                            </a:gs>
                            <a:gs pos="50000">
                              <a:schemeClr val="accent1">
                                <a:lumMod val="60000"/>
                                <a:lumOff val="40000"/>
                                <a:tint val="44500"/>
                                <a:satMod val="160000"/>
                              </a:schemeClr>
                            </a:gs>
                            <a:gs pos="100000">
                              <a:schemeClr val="accent1">
                                <a:lumMod val="60000"/>
                                <a:lumOff val="40000"/>
                                <a:tint val="23500"/>
                                <a:satMod val="160000"/>
                              </a:schemeClr>
                            </a:gs>
                          </a:gsLst>
                          <a:lin ang="5400000" scaled="1"/>
                          <a:tileRect/>
                        </a:gra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3400" dirty="0">
                              <a:solidFill>
                                <a:srgbClr val="FF0000"/>
                              </a:solidFill>
                            </a:rPr>
                            <a:t>Red</a:t>
                          </a:r>
                          <a:r>
                            <a:rPr lang="en-US" sz="3400" dirty="0">
                              <a:solidFill>
                                <a:schemeClr val="tx1"/>
                              </a:solidFill>
                            </a:rPr>
                            <a:t>-Black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gradFill flip="none" rotWithShape="1">
                          <a:gsLst>
                            <a:gs pos="0">
                              <a:schemeClr val="accent1">
                                <a:lumMod val="60000"/>
                                <a:lumOff val="40000"/>
                                <a:tint val="66000"/>
                                <a:satMod val="160000"/>
                              </a:schemeClr>
                            </a:gs>
                            <a:gs pos="50000">
                              <a:schemeClr val="accent1">
                                <a:lumMod val="60000"/>
                                <a:lumOff val="40000"/>
                                <a:tint val="44500"/>
                                <a:satMod val="160000"/>
                              </a:schemeClr>
                            </a:gs>
                            <a:gs pos="100000">
                              <a:schemeClr val="accent1">
                                <a:lumMod val="60000"/>
                                <a:lumOff val="40000"/>
                                <a:tint val="23500"/>
                                <a:satMod val="160000"/>
                              </a:schemeClr>
                            </a:gs>
                          </a:gsLst>
                          <a:lin ang="5400000" scaled="1"/>
                          <a:tileRect/>
                        </a:gra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5232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+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gradFill flip="none" rotWithShape="1">
                          <a:gsLst>
                            <a:gs pos="0">
                              <a:schemeClr val="accent1">
                                <a:lumMod val="60000"/>
                                <a:lumOff val="40000"/>
                                <a:tint val="66000"/>
                                <a:satMod val="160000"/>
                              </a:schemeClr>
                            </a:gs>
                            <a:gs pos="50000">
                              <a:schemeClr val="accent1">
                                <a:lumMod val="60000"/>
                                <a:lumOff val="40000"/>
                                <a:tint val="44500"/>
                                <a:satMod val="160000"/>
                              </a:schemeClr>
                            </a:gs>
                            <a:gs pos="100000">
                              <a:schemeClr val="accent1">
                                <a:lumMod val="60000"/>
                                <a:lumOff val="40000"/>
                                <a:tint val="23500"/>
                                <a:satMod val="160000"/>
                              </a:schemeClr>
                            </a:gs>
                          </a:gsLst>
                          <a:lin ang="5400000" scaled="1"/>
                          <a:tileRect/>
                        </a:gra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FF0000"/>
                              </a:solidFill>
                            </a:rPr>
                            <a:t>-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gradFill flip="none" rotWithShape="1">
                          <a:gsLst>
                            <a:gs pos="0">
                              <a:schemeClr val="accent1">
                                <a:lumMod val="60000"/>
                                <a:lumOff val="40000"/>
                                <a:tint val="66000"/>
                                <a:satMod val="160000"/>
                              </a:schemeClr>
                            </a:gs>
                            <a:gs pos="50000">
                              <a:schemeClr val="accent1">
                                <a:lumMod val="60000"/>
                                <a:lumOff val="40000"/>
                                <a:tint val="44500"/>
                                <a:satMod val="160000"/>
                              </a:schemeClr>
                            </a:gs>
                            <a:gs pos="100000">
                              <a:schemeClr val="accent1">
                                <a:lumMod val="60000"/>
                                <a:lumOff val="40000"/>
                                <a:tint val="23500"/>
                                <a:satMod val="160000"/>
                              </a:schemeClr>
                            </a:gs>
                          </a:gsLst>
                          <a:lin ang="5400000" scaled="1"/>
                          <a:tileRect/>
                        </a:gra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+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gradFill flip="none" rotWithShape="1">
                          <a:gsLst>
                            <a:gs pos="0">
                              <a:schemeClr val="accent1">
                                <a:lumMod val="60000"/>
                                <a:lumOff val="40000"/>
                                <a:tint val="66000"/>
                                <a:satMod val="160000"/>
                              </a:schemeClr>
                            </a:gs>
                            <a:gs pos="50000">
                              <a:schemeClr val="accent1">
                                <a:lumMod val="60000"/>
                                <a:lumOff val="40000"/>
                                <a:tint val="44500"/>
                                <a:satMod val="160000"/>
                              </a:schemeClr>
                            </a:gs>
                            <a:gs pos="100000">
                              <a:schemeClr val="accent1">
                                <a:lumMod val="60000"/>
                                <a:lumOff val="40000"/>
                                <a:tint val="23500"/>
                                <a:satMod val="160000"/>
                              </a:schemeClr>
                            </a:gs>
                          </a:gsLst>
                          <a:lin ang="5400000" scaled="1"/>
                          <a:tileRect/>
                        </a:gra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FF0000"/>
                              </a:solidFill>
                            </a:rPr>
                            <a:t>-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gradFill flip="none" rotWithShape="1">
                          <a:gsLst>
                            <a:gs pos="0">
                              <a:schemeClr val="accent1">
                                <a:lumMod val="60000"/>
                                <a:lumOff val="40000"/>
                                <a:tint val="66000"/>
                                <a:satMod val="160000"/>
                              </a:schemeClr>
                            </a:gs>
                            <a:gs pos="50000">
                              <a:schemeClr val="accent1">
                                <a:lumMod val="60000"/>
                                <a:lumOff val="40000"/>
                                <a:tint val="44500"/>
                                <a:satMod val="160000"/>
                              </a:schemeClr>
                            </a:gs>
                            <a:gs pos="100000">
                              <a:schemeClr val="accent1">
                                <a:lumMod val="60000"/>
                                <a:lumOff val="40000"/>
                                <a:tint val="23500"/>
                                <a:satMod val="160000"/>
                              </a:schemeClr>
                            </a:gs>
                          </a:gsLst>
                          <a:lin ang="5400000" scaled="1"/>
                          <a:tileRect/>
                        </a:gra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7010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t="-183929" r="-299134" b="-1767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Spatial overhead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gradFill flip="none" rotWithShape="1">
                          <a:gsLst>
                            <a:gs pos="0">
                              <a:schemeClr val="accent1">
                                <a:lumMod val="60000"/>
                                <a:lumOff val="40000"/>
                                <a:tint val="66000"/>
                                <a:satMod val="160000"/>
                              </a:schemeClr>
                            </a:gs>
                            <a:gs pos="50000">
                              <a:schemeClr val="accent1">
                                <a:lumMod val="60000"/>
                                <a:lumOff val="40000"/>
                                <a:tint val="44500"/>
                                <a:satMod val="160000"/>
                              </a:schemeClr>
                            </a:gs>
                            <a:gs pos="100000">
                              <a:schemeClr val="accent1">
                                <a:lumMod val="60000"/>
                                <a:lumOff val="40000"/>
                                <a:tint val="23500"/>
                                <a:satMod val="160000"/>
                              </a:schemeClr>
                            </a:gs>
                          </a:gsLst>
                          <a:lin ang="5400000" scaled="1"/>
                          <a:tileRect/>
                        </a:gra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99567" t="-183929" r="-99567" b="-1767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0870" t="-183929" b="-1767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7010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Easier (hard) deletions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gradFill flip="none" rotWithShape="1">
                          <a:gsLst>
                            <a:gs pos="0">
                              <a:schemeClr val="accent1">
                                <a:lumMod val="60000"/>
                                <a:lumOff val="40000"/>
                                <a:tint val="66000"/>
                                <a:satMod val="160000"/>
                              </a:schemeClr>
                            </a:gs>
                            <a:gs pos="50000">
                              <a:schemeClr val="accent1">
                                <a:lumMod val="60000"/>
                                <a:lumOff val="40000"/>
                                <a:tint val="44500"/>
                                <a:satMod val="160000"/>
                              </a:schemeClr>
                            </a:gs>
                            <a:gs pos="100000">
                              <a:schemeClr val="accent1">
                                <a:lumMod val="60000"/>
                                <a:lumOff val="40000"/>
                                <a:tint val="23500"/>
                                <a:satMod val="160000"/>
                              </a:schemeClr>
                            </a:gs>
                          </a:gsLst>
                          <a:lin ang="5400000" scaled="1"/>
                          <a:tileRect/>
                        </a:gra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gradFill flip="none" rotWithShape="1">
                          <a:gsLst>
                            <a:gs pos="0">
                              <a:schemeClr val="accent1">
                                <a:lumMod val="60000"/>
                                <a:lumOff val="40000"/>
                                <a:tint val="66000"/>
                                <a:satMod val="160000"/>
                              </a:schemeClr>
                            </a:gs>
                            <a:gs pos="50000">
                              <a:schemeClr val="accent1">
                                <a:lumMod val="60000"/>
                                <a:lumOff val="40000"/>
                                <a:tint val="44500"/>
                                <a:satMod val="160000"/>
                              </a:schemeClr>
                            </a:gs>
                            <a:gs pos="100000">
                              <a:schemeClr val="accent1">
                                <a:lumMod val="60000"/>
                                <a:lumOff val="40000"/>
                                <a:tint val="23500"/>
                                <a:satMod val="160000"/>
                              </a:schemeClr>
                            </a:gs>
                          </a:gsLst>
                          <a:lin ang="5400000" scaled="1"/>
                          <a:tileRect/>
                        </a:gra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Can help us implement both </a:t>
                          </a:r>
                          <a:r>
                            <a:rPr lang="en-US" sz="2000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2-3  and 2-3-4 trees</a:t>
                          </a:r>
                          <a:endParaRPr 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gradFill flip="none" rotWithShape="1">
                          <a:gsLst>
                            <a:gs pos="0">
                              <a:schemeClr val="accent1">
                                <a:lumMod val="60000"/>
                                <a:lumOff val="40000"/>
                                <a:tint val="66000"/>
                                <a:satMod val="160000"/>
                              </a:schemeClr>
                            </a:gs>
                            <a:gs pos="50000">
                              <a:schemeClr val="accent1">
                                <a:lumMod val="60000"/>
                                <a:lumOff val="40000"/>
                                <a:tint val="44500"/>
                                <a:satMod val="160000"/>
                              </a:schemeClr>
                            </a:gs>
                            <a:gs pos="100000">
                              <a:schemeClr val="accent1">
                                <a:lumMod val="60000"/>
                                <a:lumOff val="40000"/>
                                <a:tint val="23500"/>
                                <a:satMod val="160000"/>
                              </a:schemeClr>
                            </a:gs>
                          </a:gsLst>
                          <a:lin ang="5400000" scaled="1"/>
                          <a:tileRect/>
                        </a:gra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>
                              <a:solidFill>
                                <a:srgbClr val="FF4CFB"/>
                              </a:solidFill>
                            </a:rPr>
                            <a:t>Hard deletion </a:t>
                          </a:r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hard to implement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gradFill flip="none" rotWithShape="1">
                          <a:gsLst>
                            <a:gs pos="0">
                              <a:schemeClr val="accent1">
                                <a:lumMod val="60000"/>
                                <a:lumOff val="40000"/>
                                <a:tint val="66000"/>
                                <a:satMod val="160000"/>
                              </a:schemeClr>
                            </a:gs>
                            <a:gs pos="50000">
                              <a:schemeClr val="accent1">
                                <a:lumMod val="60000"/>
                                <a:lumOff val="40000"/>
                                <a:tint val="44500"/>
                                <a:satMod val="160000"/>
                              </a:schemeClr>
                            </a:gs>
                            <a:gs pos="100000">
                              <a:schemeClr val="accent1">
                                <a:lumMod val="60000"/>
                                <a:lumOff val="40000"/>
                                <a:tint val="23500"/>
                                <a:satMod val="160000"/>
                              </a:schemeClr>
                            </a:gs>
                          </a:gsLst>
                          <a:lin ang="5400000" scaled="1"/>
                          <a:tileRect/>
                        </a:gra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552326"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gradFill flip="none" rotWithShape="1">
                          <a:gsLst>
                            <a:gs pos="0">
                              <a:schemeClr val="accent1">
                                <a:lumMod val="60000"/>
                                <a:lumOff val="40000"/>
                                <a:tint val="66000"/>
                                <a:satMod val="160000"/>
                              </a:schemeClr>
                            </a:gs>
                            <a:gs pos="50000">
                              <a:schemeClr val="accent1">
                                <a:lumMod val="60000"/>
                                <a:lumOff val="40000"/>
                                <a:tint val="44500"/>
                                <a:satMod val="160000"/>
                              </a:schemeClr>
                            </a:gs>
                            <a:gs pos="100000">
                              <a:schemeClr val="accent1">
                                <a:lumMod val="60000"/>
                                <a:lumOff val="40000"/>
                                <a:tint val="23500"/>
                                <a:satMod val="160000"/>
                              </a:schemeClr>
                            </a:gs>
                          </a:gsLst>
                          <a:lin ang="5400000" scaled="1"/>
                          <a:tileRect/>
                        </a:gra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gradFill flip="none" rotWithShape="1">
                          <a:gsLst>
                            <a:gs pos="0">
                              <a:schemeClr val="accent1">
                                <a:lumMod val="60000"/>
                                <a:lumOff val="40000"/>
                                <a:tint val="66000"/>
                                <a:satMod val="160000"/>
                              </a:schemeClr>
                            </a:gs>
                            <a:gs pos="50000">
                              <a:schemeClr val="accent1">
                                <a:lumMod val="60000"/>
                                <a:lumOff val="40000"/>
                                <a:tint val="44500"/>
                                <a:satMod val="160000"/>
                              </a:schemeClr>
                            </a:gs>
                            <a:gs pos="100000">
                              <a:schemeClr val="accent1">
                                <a:lumMod val="60000"/>
                                <a:lumOff val="40000"/>
                                <a:tint val="23500"/>
                                <a:satMod val="160000"/>
                              </a:schemeClr>
                            </a:gs>
                          </a:gsLst>
                          <a:lin ang="5400000" scaled="1"/>
                          <a:tileRect/>
                        </a:gra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gradFill flip="none" rotWithShape="1">
                          <a:gsLst>
                            <a:gs pos="0">
                              <a:schemeClr val="accent1">
                                <a:lumMod val="60000"/>
                                <a:lumOff val="40000"/>
                                <a:tint val="66000"/>
                                <a:satMod val="160000"/>
                              </a:schemeClr>
                            </a:gs>
                            <a:gs pos="50000">
                              <a:schemeClr val="accent1">
                                <a:lumMod val="60000"/>
                                <a:lumOff val="40000"/>
                                <a:tint val="44500"/>
                                <a:satMod val="160000"/>
                              </a:schemeClr>
                            </a:gs>
                            <a:gs pos="100000">
                              <a:schemeClr val="accent1">
                                <a:lumMod val="60000"/>
                                <a:lumOff val="40000"/>
                                <a:tint val="23500"/>
                                <a:satMod val="160000"/>
                              </a:schemeClr>
                            </a:gs>
                          </a:gsLst>
                          <a:lin ang="5400000" scaled="1"/>
                          <a:tileRect/>
                        </a:gra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gradFill flip="none" rotWithShape="1">
                          <a:gsLst>
                            <a:gs pos="0">
                              <a:schemeClr val="accent1">
                                <a:lumMod val="60000"/>
                                <a:lumOff val="40000"/>
                                <a:tint val="66000"/>
                                <a:satMod val="160000"/>
                              </a:schemeClr>
                            </a:gs>
                            <a:gs pos="50000">
                              <a:schemeClr val="accent1">
                                <a:lumMod val="60000"/>
                                <a:lumOff val="40000"/>
                                <a:tint val="44500"/>
                                <a:satMod val="160000"/>
                              </a:schemeClr>
                            </a:gs>
                            <a:gs pos="100000">
                              <a:schemeClr val="accent1">
                                <a:lumMod val="60000"/>
                                <a:lumOff val="40000"/>
                                <a:tint val="23500"/>
                                <a:satMod val="160000"/>
                              </a:schemeClr>
                            </a:gs>
                          </a:gsLst>
                          <a:lin ang="5400000" scaled="1"/>
                          <a:tileRect/>
                        </a:gra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0908392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4394</TotalTime>
  <Words>3984</Words>
  <Application>Microsoft Office PowerPoint</Application>
  <PresentationFormat>Widescreen</PresentationFormat>
  <Paragraphs>1131</Paragraphs>
  <Slides>92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92</vt:i4>
      </vt:variant>
    </vt:vector>
  </HeadingPairs>
  <TitlesOfParts>
    <vt:vector size="101" baseType="lpstr">
      <vt:lpstr>Consolas</vt:lpstr>
      <vt:lpstr>Cambria Math</vt:lpstr>
      <vt:lpstr>Calibri (Body)</vt:lpstr>
      <vt:lpstr>Calibri Light</vt:lpstr>
      <vt:lpstr>Wingdings</vt:lpstr>
      <vt:lpstr>Arial</vt:lpstr>
      <vt:lpstr>Calibri</vt:lpstr>
      <vt:lpstr>Mangal</vt:lpstr>
      <vt:lpstr>Office Theme</vt:lpstr>
      <vt:lpstr>Red-Black Trees</vt:lpstr>
      <vt:lpstr>Resources</vt:lpstr>
      <vt:lpstr>java.util.TreeMap</vt:lpstr>
      <vt:lpstr>The Treemap</vt:lpstr>
      <vt:lpstr>Utility</vt:lpstr>
      <vt:lpstr>Caveats</vt:lpstr>
      <vt:lpstr>Caveats</vt:lpstr>
      <vt:lpstr>Representation</vt:lpstr>
      <vt:lpstr>Representation</vt:lpstr>
      <vt:lpstr>Representation</vt:lpstr>
      <vt:lpstr>Representation</vt:lpstr>
      <vt:lpstr>Representation</vt:lpstr>
      <vt:lpstr>Representation</vt:lpstr>
      <vt:lpstr>Representation</vt:lpstr>
      <vt:lpstr>An immediate benefit of RBBSTs</vt:lpstr>
      <vt:lpstr>An immediate benefit of RBBSTs</vt:lpstr>
      <vt:lpstr>An immediate drawback</vt:lpstr>
      <vt:lpstr>Quiz for you</vt:lpstr>
      <vt:lpstr>Quiz for you</vt:lpstr>
      <vt:lpstr>Another quiz for you</vt:lpstr>
      <vt:lpstr>Another quiz for you</vt:lpstr>
      <vt:lpstr>Node structure</vt:lpstr>
      <vt:lpstr>Node structure</vt:lpstr>
      <vt:lpstr>Node structure</vt:lpstr>
      <vt:lpstr>Implement a utility</vt:lpstr>
      <vt:lpstr>Implement a utility</vt:lpstr>
      <vt:lpstr>Implement a utility</vt:lpstr>
      <vt:lpstr>Implement a utility</vt:lpstr>
      <vt:lpstr>Implement another utility</vt:lpstr>
      <vt:lpstr>Implement another utility</vt:lpstr>
      <vt:lpstr>Implement another utility</vt:lpstr>
      <vt:lpstr>Red-Black Tree Invariants</vt:lpstr>
      <vt:lpstr>Maintaining our invariants</vt:lpstr>
      <vt:lpstr>Maintaining our invariants</vt:lpstr>
      <vt:lpstr>Insertion</vt:lpstr>
      <vt:lpstr>Insertion</vt:lpstr>
      <vt:lpstr>Insertion</vt:lpstr>
      <vt:lpstr>Insertion</vt:lpstr>
      <vt:lpstr>Insertion</vt:lpstr>
      <vt:lpstr>Insertion</vt:lpstr>
      <vt:lpstr>Insertion</vt:lpstr>
      <vt:lpstr>Insertion</vt:lpstr>
      <vt:lpstr>Insertion</vt:lpstr>
      <vt:lpstr>Insertion</vt:lpstr>
      <vt:lpstr>Insertion</vt:lpstr>
      <vt:lpstr>Insertion</vt:lpstr>
      <vt:lpstr>Insertion</vt:lpstr>
      <vt:lpstr>Insertion</vt:lpstr>
      <vt:lpstr>Insertion</vt:lpstr>
      <vt:lpstr>Insertion</vt:lpstr>
      <vt:lpstr>Insertion</vt:lpstr>
      <vt:lpstr>Insertion</vt:lpstr>
      <vt:lpstr>Insertion</vt:lpstr>
      <vt:lpstr>Insertion</vt:lpstr>
      <vt:lpstr>Insertion</vt:lpstr>
      <vt:lpstr>Insertion</vt:lpstr>
      <vt:lpstr>Insertion</vt:lpstr>
      <vt:lpstr>Insertion</vt:lpstr>
      <vt:lpstr>Insertion</vt:lpstr>
      <vt:lpstr>Insertion</vt:lpstr>
      <vt:lpstr>Insertion</vt:lpstr>
      <vt:lpstr>Insertion</vt:lpstr>
      <vt:lpstr>Insertion</vt:lpstr>
      <vt:lpstr>Insertion</vt:lpstr>
      <vt:lpstr>Insertion</vt:lpstr>
      <vt:lpstr>Insertion</vt:lpstr>
      <vt:lpstr>Insertion</vt:lpstr>
      <vt:lpstr>Insertion</vt:lpstr>
      <vt:lpstr>Insertion</vt:lpstr>
      <vt:lpstr>Insertion</vt:lpstr>
      <vt:lpstr>Insertion</vt:lpstr>
      <vt:lpstr>Exercise for you!</vt:lpstr>
      <vt:lpstr>Exercise for you!</vt:lpstr>
      <vt:lpstr>Exercise for you!</vt:lpstr>
      <vt:lpstr>Exercise for you!</vt:lpstr>
      <vt:lpstr>Exercise for you!</vt:lpstr>
      <vt:lpstr>Exercise for you!</vt:lpstr>
      <vt:lpstr>Exercise for you!</vt:lpstr>
      <vt:lpstr>Exercise for you!</vt:lpstr>
      <vt:lpstr>Exercise for you!</vt:lpstr>
      <vt:lpstr>Fill-in the insertion subroutine!</vt:lpstr>
      <vt:lpstr>Fill-in the insertion subroutine!</vt:lpstr>
      <vt:lpstr>Problem 3!</vt:lpstr>
      <vt:lpstr>“Hard” Deletion</vt:lpstr>
      <vt:lpstr>“Hard” Deletion</vt:lpstr>
      <vt:lpstr>“Soft” deletion (Mark – and – Sweep)</vt:lpstr>
      <vt:lpstr>Some theory behind RBBSTs</vt:lpstr>
      <vt:lpstr>Some theory behind RBBSTs</vt:lpstr>
      <vt:lpstr>Some theory behind RBBSTs</vt:lpstr>
      <vt:lpstr>Some theory behind RBBSTs</vt:lpstr>
      <vt:lpstr>Average height in RBBSTs</vt:lpstr>
      <vt:lpstr>AVL vs Red-Black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Red-Black Trees</dc:title>
  <dc:creator>Jason Filippou</dc:creator>
  <cp:lastModifiedBy>Jason Filippou</cp:lastModifiedBy>
  <cp:revision>96</cp:revision>
  <cp:lastPrinted>2018-09-25T18:45:50Z</cp:lastPrinted>
  <dcterms:created xsi:type="dcterms:W3CDTF">2017-06-07T02:40:14Z</dcterms:created>
  <dcterms:modified xsi:type="dcterms:W3CDTF">2019-09-23T20:57:07Z</dcterms:modified>
</cp:coreProperties>
</file>